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47" r:id="rId2"/>
    <p:sldId id="571" r:id="rId3"/>
    <p:sldId id="261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48" autoAdjust="0"/>
    <p:restoredTop sz="95414" autoAdjust="0"/>
  </p:normalViewPr>
  <p:slideViewPr>
    <p:cSldViewPr snapToGrid="0">
      <p:cViewPr varScale="1">
        <p:scale>
          <a:sx n="90" d="100"/>
          <a:sy n="90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B0064-668F-4439-873D-73F3469AF7BD}" type="datetimeFigureOut">
              <a:rPr lang="th-TH" smtClean="0"/>
              <a:t>31/01/68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A4A35-5F2F-445C-B0E4-BFB58AE681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2496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ตัวแทนรูปบนภาพนิ่ง 1">
            <a:extLst>
              <a:ext uri="{FF2B5EF4-FFF2-40B4-BE49-F238E27FC236}">
                <a16:creationId xmlns:a16="http://schemas.microsoft.com/office/drawing/2014/main" id="{94468BEA-62AD-0FA4-D925-3DB16AEB98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ตัวแทนบันทึกย่อ 2">
            <a:extLst>
              <a:ext uri="{FF2B5EF4-FFF2-40B4-BE49-F238E27FC236}">
                <a16:creationId xmlns:a16="http://schemas.microsoft.com/office/drawing/2014/main" id="{607F33CD-83EE-D130-33B5-1C55EC81AD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7172" name="ตัวแทนหมายเลขภาพนิ่ง 3">
            <a:extLst>
              <a:ext uri="{FF2B5EF4-FFF2-40B4-BE49-F238E27FC236}">
                <a16:creationId xmlns:a16="http://schemas.microsoft.com/office/drawing/2014/main" id="{1F959776-C8DE-E59D-C6F0-4514EECD0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6868-645E-4CFB-A4CE-4A3EA4281F77}" type="slidenum">
              <a:rPr kumimoji="0" lang="th-TH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h-TH" alt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048D-9ADE-07B7-7AB1-3B2C3FD40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F42970-14D9-D22A-E22C-D63705E028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3DA83-3A8B-2D1D-FD80-9EC7E88C8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AE89-CCDA-407B-A8A7-A67D1B6E86B5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7B65D-CC21-61FF-0D07-6421C350E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20FE0-07E1-2420-CA0C-E248B064A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DAC6-0E74-40A1-8FBA-F02A5EBA9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14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2A4E1-1F12-6BCA-6F62-C0FC7D22A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BFB512-367E-56DE-7C0D-09087B8AB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A396-2FD3-23EB-EFC9-E2718922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AE89-CCDA-407B-A8A7-A67D1B6E86B5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F2F60-CE4D-6B57-4AA8-9C5D5079B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32A25-F535-55F1-F532-B41E265F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DAC6-0E74-40A1-8FBA-F02A5EBA9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9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24C9C4-6B3C-7E03-ACDF-AE27F70A5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F16852-9B33-623D-5F0F-0110C048F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B1215-ACD1-8692-6BE7-93E8F5970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AE89-CCDA-407B-A8A7-A67D1B6E86B5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AEC5F-02BC-A534-D35C-EDDBD284E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AFF55-6840-19B3-F307-7CCED228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DAC6-0E74-40A1-8FBA-F02A5EBA9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84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4AAF9-C154-CE8B-0161-7A5E44E78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9D085-4369-2305-3CAE-5A7162953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73C2E-FFFB-9A1B-9065-F288AB09A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AE89-CCDA-407B-A8A7-A67D1B6E86B5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FC8B1-30AD-F575-599D-5D001DC63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EDA11-034D-91F3-94D8-33C020D7E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DAC6-0E74-40A1-8FBA-F02A5EBA9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63AC4-30B6-AB2B-5B88-DA9B29FB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31AE7-0D1D-DF47-79C9-D66C659D7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8F096-0A2D-C68A-00D3-D62BB7F7F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AE89-CCDA-407B-A8A7-A67D1B6E86B5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B0E7C-6D4D-8F44-7B8F-A8623771F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91F33-FC8F-6337-67ED-D5571332A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DAC6-0E74-40A1-8FBA-F02A5EBA9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B73D3-B3D4-171F-D9CA-FDF15599F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82E22-7F30-29E0-2859-4B06210B69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F1893-68DA-9AC4-9C40-4FE177363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43BD49-C709-52EA-D746-D3B9A6F7F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AE89-CCDA-407B-A8A7-A67D1B6E86B5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19963-8A5D-330B-2613-B6EDB70A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27D3B-A181-623B-376D-D49B2AD56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DAC6-0E74-40A1-8FBA-F02A5EBA9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2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EBE6C-A75A-232B-526F-242565886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8F744-E4FA-5B55-8FE4-EF9F29142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52756-50ED-21A3-9867-23568D76B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AF8C36-8F90-14D7-68FD-F20598832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E16E6A-D94A-3019-6B61-B3FDEDDFDA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CFAF5B-2C46-FC81-116D-0E7352155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AE89-CCDA-407B-A8A7-A67D1B6E86B5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4F355-1668-BDBF-1951-72307613D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B9E18D-3226-1DCC-ECD0-A13B94F64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DAC6-0E74-40A1-8FBA-F02A5EBA9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4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99E98-FCD8-97BF-2653-3237947C9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7E8AF0-81CF-0104-536C-427EB3163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AE89-CCDA-407B-A8A7-A67D1B6E86B5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7C9F52-86BC-7C62-6530-A7A8C7F50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E61426-9FF1-B0D3-1394-1DA1593C9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DAC6-0E74-40A1-8FBA-F02A5EBA9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6BAF67-77CA-DF29-4884-0AFB3AFB8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AE89-CCDA-407B-A8A7-A67D1B6E86B5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337492-9F84-1CC1-D471-EF9652AE2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8722A-3D16-507A-0113-F283F6A3E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DAC6-0E74-40A1-8FBA-F02A5EBA9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8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11BDD-3DC4-863D-04A6-8B11A5603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881A5-9077-62C1-B1F5-BA4E3AD24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55D8FF-AD57-4686-0385-21D9BBAAC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859C2-B94A-8263-D6DA-075D67D9F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AE89-CCDA-407B-A8A7-A67D1B6E86B5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E85BE-1333-4D1B-6A53-7D76F0554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3EF96-0E5A-B8AB-8155-FE364098F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DAC6-0E74-40A1-8FBA-F02A5EBA9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5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0AC96-5745-3AB6-7866-B34283860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6FD215-EA2C-D67A-A296-49B0EE4509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436F1-4F88-DE17-5260-D1881B969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1FD47-FEA0-7341-7BA3-AEF779CF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AE89-CCDA-407B-A8A7-A67D1B6E86B5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3B2F69-C893-90CA-30BC-EA4951EA3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C2FDE-FBCD-F3C8-4A6C-4FD62FF0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DAC6-0E74-40A1-8FBA-F02A5EBA9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0350C9-1EF6-FE95-ED99-71E705184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F55D6-BB79-FAA6-5D26-0AA17DF21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6013B-F93A-9CFD-E427-22B094901D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2AE89-CCDA-407B-A8A7-A67D1B6E86B5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5C824-D1D8-8D02-59B4-B400B20D2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0050F-9DDA-3D29-A328-5F0220C157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3DAC6-0E74-40A1-8FBA-F02A5EBA9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5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D373BEC2-5F6F-4AEC-853F-67AB36CF3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90" y="1708523"/>
            <a:ext cx="10694019" cy="448040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br>
              <a:rPr lang="th-TH" sz="3600" b="1" dirty="0">
                <a:latin typeface="Angsana New" panose="02020603050405020304" pitchFamily="18" charset="-34"/>
              </a:rPr>
            </a:br>
            <a:r>
              <a:rPr lang="th-TH" sz="3600" b="1" dirty="0">
                <a:latin typeface="Angsana New" panose="02020603050405020304" pitchFamily="18" charset="-34"/>
              </a:rPr>
              <a:t>เงินอุดหนุนเฉพาะกิจ </a:t>
            </a:r>
            <a:r>
              <a:rPr lang="th-TH" sz="3600" b="1" dirty="0">
                <a:solidFill>
                  <a:srgbClr val="FF0000"/>
                </a:solidFill>
                <a:latin typeface="Angsana New" panose="02020603050405020304" pitchFamily="18" charset="-34"/>
              </a:rPr>
              <a:t>ด้านที่ 3.</a:t>
            </a:r>
            <a:r>
              <a:rPr lang="th-TH" sz="3600" b="1" dirty="0">
                <a:solidFill>
                  <a:srgbClr val="FF0000"/>
                </a:solidFill>
              </a:rPr>
              <a:t> การจัดบริการสาธารณะด้านสังคม</a:t>
            </a:r>
            <a:br>
              <a:rPr lang="th-TH" sz="3600" b="1" dirty="0">
                <a:solidFill>
                  <a:srgbClr val="FF0000"/>
                </a:solidFill>
                <a:latin typeface="Angsana New" panose="02020603050405020304" pitchFamily="18" charset="-34"/>
              </a:rPr>
            </a:br>
            <a:r>
              <a:rPr lang="th-TH" sz="3600" b="1" dirty="0">
                <a:latin typeface="Angsana New" panose="02020603050405020304" pitchFamily="18" charset="-34"/>
              </a:rPr>
              <a:t>หน่วยรับงบประมาณ </a:t>
            </a:r>
            <a:r>
              <a:rPr lang="th-TH" sz="3600" b="1" dirty="0">
                <a:solidFill>
                  <a:srgbClr val="FF0000"/>
                </a:solidFill>
                <a:latin typeface="Angsana New" panose="02020603050405020304" pitchFamily="18" charset="-34"/>
              </a:rPr>
              <a:t>เทศบาลนครขอนแก่น</a:t>
            </a:r>
            <a:br>
              <a:rPr lang="th-TH" sz="3600" b="1" dirty="0"/>
            </a:br>
            <a:r>
              <a:rPr lang="th-TH" sz="2800" b="1" dirty="0"/>
              <a:t>1) ค่าครุภัณฑ์ </a:t>
            </a:r>
            <a:br>
              <a:rPr lang="en-US" sz="2800" b="1" dirty="0"/>
            </a:br>
            <a:r>
              <a:rPr lang="th-TH" sz="2800" b="1" dirty="0">
                <a:solidFill>
                  <a:srgbClr val="FF0000"/>
                </a:solidFill>
              </a:rPr>
              <a:t>เงินอุดหนุนสำหรับครุภัณฑ์การจัดบริการสาธารณะด้านสังคมอื่นๆ</a:t>
            </a:r>
            <a:br>
              <a:rPr lang="th-TH" sz="2800" b="1" dirty="0">
                <a:solidFill>
                  <a:srgbClr val="FF0000"/>
                </a:solidFill>
              </a:rPr>
            </a:br>
            <a:r>
              <a:rPr lang="th-TH" sz="2800" b="1" dirty="0">
                <a:solidFill>
                  <a:srgbClr val="FF0000"/>
                </a:solidFill>
              </a:rPr>
              <a:t>เครื่องกำเนิดไฟฟ้า (ราคาไม่รวมค่าติดตั้ง) ขนาด 100 กิโลวัตต์ เทศบาลนครขอนแก่น ตำบลในเมือง อำเภอเมืองขอนแก่น จังหวัดขอนแก่น</a:t>
            </a:r>
            <a:r>
              <a:rPr lang="th-TH" sz="2800" b="1" dirty="0"/>
              <a:t>      </a:t>
            </a:r>
            <a:br>
              <a:rPr lang="th-TH" sz="2800" b="1" dirty="0"/>
            </a:br>
            <a:r>
              <a:rPr lang="th-TH" sz="2800" b="1" dirty="0"/>
              <a:t>จำนวน 1 เครื่อง เป็นเงิน </a:t>
            </a:r>
            <a:r>
              <a:rPr lang="en-US" sz="2800" b="1" dirty="0">
                <a:latin typeface="Angsana New" panose="02020603050405020304" pitchFamily="18" charset="-34"/>
              </a:rPr>
              <a:t> 801,000 </a:t>
            </a:r>
            <a:r>
              <a:rPr lang="th-TH" sz="2800" b="1" dirty="0"/>
              <a:t>บาท</a:t>
            </a:r>
            <a:endParaRPr lang="th-TH" sz="2800" b="1" dirty="0">
              <a:latin typeface="Angsana New" panose="02020603050405020304" pitchFamily="18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F4DE4FA4-453B-45EC-8A47-ECC51DA22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493" y="351219"/>
            <a:ext cx="2063293" cy="211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3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0F68ACD-9515-767A-425C-065EA914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213" y="397668"/>
            <a:ext cx="7920038" cy="5667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th-TH" sz="3200" b="1" dirty="0"/>
              <a:t>หลักการและเหตุผล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8262F3A-8E09-871D-5333-4B3C87782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126" y="140138"/>
            <a:ext cx="1197927" cy="1228288"/>
          </a:xfrm>
          <a:prstGeom prst="rect">
            <a:avLst/>
          </a:prstGeom>
        </p:spPr>
      </p:pic>
      <p:sp>
        <p:nvSpPr>
          <p:cNvPr id="8" name="ตัวแทนเนื้อหา 7">
            <a:extLst>
              <a:ext uri="{FF2B5EF4-FFF2-40B4-BE49-F238E27FC236}">
                <a16:creationId xmlns:a16="http://schemas.microsoft.com/office/drawing/2014/main" id="{9F11C891-4710-4074-8635-64A84F0D6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2611"/>
            <a:ext cx="10515600" cy="2766714"/>
          </a:xfrm>
        </p:spPr>
        <p:txBody>
          <a:bodyPr/>
          <a:lstStyle/>
          <a:p>
            <a:pPr marL="0" indent="0">
              <a:buNone/>
            </a:pPr>
            <a:br>
              <a:rPr lang="th-TH" sz="1800" b="0" i="0" u="none" strike="noStrike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1800" b="0" i="0" u="none" strike="noStrike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         </a:t>
            </a:r>
            <a:r>
              <a:rPr lang="th-TH" b="0" i="0" u="none" strike="noStrike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เทศบาลนครขอนแก่นมีประชากรประมาณ 120,000 คน ซึ่งมีการใช้น้ำเพื่ออุปโภคและบริโภค ส่งผลก่อให้เกิดน้ำเสียเฉลี่ยประมาณ 680,095 ลบ.ม./เดือน ซึ่งมีแนวโน้มที่เพิ่มขึ้น</a:t>
            </a:r>
            <a:r>
              <a:rPr lang="th-TH" b="0" i="0" u="none" strike="noStrike" dirty="0" err="1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เรื่อยๆ</a:t>
            </a:r>
            <a:r>
              <a:rPr lang="th-TH" b="0" i="0" u="none" strike="noStrike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เนื่องจากการเจริญเติบโตของเมือง โดยเทศบาลฯมีหน้าที่ในการดูแลและบำบัดน้ำเสียจากชุมชน ดังนั้นจึงมีความจำเป็นต้องมีการจัดเตรียมอุปกรณ์ฉุกเฉินเพื่อช่วยสำรองไฟฟ้าให้กับเครื่องสูบน้ำเสียในการสูบน้ำเสียเข้าไปบำบัดในระบบบำบัดน้ำเสีย เพื่อใช้ปรับปรุงคุณภาพน้ำให้ได้ตามเกณฑ์มาตรฐาน และเฝ้าระวัง ป้องกันไม่น้ำเสียจากชุมชนไหลออกสู่แหล่งน้ำสาธารณะ</a:t>
            </a:r>
            <a:r>
              <a:rPr lang="th-TH" dirty="0"/>
              <a:t> </a:t>
            </a: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B07D7D07-A1DC-7632-553A-B9C460310AAC}"/>
              </a:ext>
            </a:extLst>
          </p:cNvPr>
          <p:cNvSpPr txBox="1">
            <a:spLocks/>
          </p:cNvSpPr>
          <p:nvPr/>
        </p:nvSpPr>
        <p:spPr>
          <a:xfrm>
            <a:off x="2135981" y="3965296"/>
            <a:ext cx="7920038" cy="5667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th-TH" sz="3200" b="1" dirty="0"/>
              <a:t>วัตถุประสงค์</a:t>
            </a:r>
          </a:p>
        </p:txBody>
      </p:sp>
      <p:sp>
        <p:nvSpPr>
          <p:cNvPr id="4" name="ตัวแทนเนื้อหา 7">
            <a:extLst>
              <a:ext uri="{FF2B5EF4-FFF2-40B4-BE49-F238E27FC236}">
                <a16:creationId xmlns:a16="http://schemas.microsoft.com/office/drawing/2014/main" id="{A8A3FDEB-D476-855A-685B-5D38E38A97FB}"/>
              </a:ext>
            </a:extLst>
          </p:cNvPr>
          <p:cNvSpPr txBox="1">
            <a:spLocks/>
          </p:cNvSpPr>
          <p:nvPr/>
        </p:nvSpPr>
        <p:spPr>
          <a:xfrm>
            <a:off x="838200" y="4948732"/>
            <a:ext cx="10515600" cy="1508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0000"/>
              </a:lnSpc>
              <a:buNone/>
            </a:pPr>
            <a:br>
              <a:rPr lang="th-TH" sz="1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เพื่อเพิ่มประสิทธิภาพการบำบัดน้ำเสียจากชุมชนให้ผ่านตามเกณฑ์มาตรฐานน้ำทิ้ง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th-TH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เพื่อเฝ้าระวัง ป้องกันคุณภาพน้ำในแหล่งน้ำสาธารณะไม่ให้เกิดการเน่าเสีย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th-TH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ป้องกันการเกิดมลพิษทางน้ำไม่ให้ส่งผลกระทบต่อสภาพแวดล้อมและคุณภาพชีวิตของประชาชน</a:t>
            </a:r>
            <a:r>
              <a:rPr lang="th-TH" sz="4000" dirty="0"/>
              <a:t> </a:t>
            </a:r>
            <a:endParaRPr lang="th-TH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8F81723-C769-9A7D-C64D-7D8548609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125" y="3635836"/>
            <a:ext cx="1197928" cy="12256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B8BCC82-25DB-FC16-52D7-E3088B71DCDD}"/>
              </a:ext>
            </a:extLst>
          </p:cNvPr>
          <p:cNvSpPr txBox="1"/>
          <p:nvPr/>
        </p:nvSpPr>
        <p:spPr>
          <a:xfrm>
            <a:off x="1542467" y="120159"/>
            <a:ext cx="927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สถานการณ์ปัจจุบันและความจำเป็นในการจัดหาเครื่องจักรเพิ่มเติม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888969-8CCF-196C-70B6-666AFD465A4A}"/>
              </a:ext>
            </a:extLst>
          </p:cNvPr>
          <p:cNvSpPr txBox="1"/>
          <p:nvPr/>
        </p:nvSpPr>
        <p:spPr>
          <a:xfrm>
            <a:off x="1316715" y="1035454"/>
            <a:ext cx="66385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ปัจจุบันระบบบำบัดน้ำเสีย ณโรงสูบน้ำเสียบึงทุ่งสร้าง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ประกอบด้วย  เครื่องสูบน้ำเสียจำนวน 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10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เครื่องสามารถใช้งานได้จริงจำนวน 3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ปีงบประมาณ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2567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ที่ผ่านมา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สำนักงานตรวจเงินแผ่นดินภูมิภาคที่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7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ได้เข้าตรวจสอบผลสัมฤทธิ์และประสิทธิภาพการดำเนินงานการจัดการน้ำเสียชุมชนของเทศบาลนครขอนแก่น มีข้อเสนอแนะดังนี้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E41126-5135-BBBB-D579-962B8C668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t="43383" r="15857" b="35326"/>
          <a:stretch/>
        </p:blipFill>
        <p:spPr>
          <a:xfrm>
            <a:off x="6191095" y="4337898"/>
            <a:ext cx="5791198" cy="22268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74A050-E9D0-8232-E296-BC102FBD8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70370" r="13714" b="12804"/>
          <a:stretch/>
        </p:blipFill>
        <p:spPr>
          <a:xfrm>
            <a:off x="271969" y="3004174"/>
            <a:ext cx="5791199" cy="19389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80370D-82E2-D8AC-755C-03E99400E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" t="12778" r="17084" b="79318"/>
          <a:stretch/>
        </p:blipFill>
        <p:spPr>
          <a:xfrm>
            <a:off x="209707" y="4893894"/>
            <a:ext cx="5791199" cy="151770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A7ED7A-C2F8-B416-4E5A-06A995702A4B}"/>
              </a:ext>
            </a:extLst>
          </p:cNvPr>
          <p:cNvSpPr txBox="1"/>
          <p:nvPr/>
        </p:nvSpPr>
        <p:spPr>
          <a:xfrm>
            <a:off x="4390823" y="6598176"/>
            <a:ext cx="7699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ที่มา</a:t>
            </a:r>
            <a:r>
              <a:rPr lang="en-US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้างอิงจากรายงานการตรวจสอบผลสัมฤทธิ์และประสิทธิภาพการดำเนินงานการจัดการน้ำเสียชุมชนของเทศบาลนครขอนแก่น สำนักงานตรวจเงินแผ่นดิน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59EC2B-E9E3-FE79-9B0B-4CC866B97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4" t="2342" r="4694" b="9370"/>
          <a:stretch/>
        </p:blipFill>
        <p:spPr>
          <a:xfrm>
            <a:off x="8851755" y="701046"/>
            <a:ext cx="2400278" cy="354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0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41AEBF-C44E-CFFF-66AA-EBB680E163CA}"/>
              </a:ext>
            </a:extLst>
          </p:cNvPr>
          <p:cNvSpPr txBox="1"/>
          <p:nvPr/>
        </p:nvSpPr>
        <p:spPr>
          <a:xfrm>
            <a:off x="1501951" y="861124"/>
            <a:ext cx="10878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เครื่องกำเนิดไฟฟ้าขนาด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100 </a:t>
            </a:r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กิโลวัตต์ จำนวน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1 </a:t>
            </a:r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59A48B-CF61-8FC4-5599-8D4FC6BA778A}"/>
              </a:ext>
            </a:extLst>
          </p:cNvPr>
          <p:cNvSpPr txBox="1"/>
          <p:nvPr/>
        </p:nvSpPr>
        <p:spPr>
          <a:xfrm>
            <a:off x="7440135" y="1808664"/>
            <a:ext cx="2483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คุณสมบัติทางเทคนิค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F58C71-8E2B-9D04-E662-B1154F133211}"/>
              </a:ext>
            </a:extLst>
          </p:cNvPr>
          <p:cNvSpPr txBox="1"/>
          <p:nvPr/>
        </p:nvSpPr>
        <p:spPr>
          <a:xfrm>
            <a:off x="1501951" y="1707168"/>
            <a:ext cx="4383986" cy="523220"/>
          </a:xfrm>
          <a:prstGeom prst="rect">
            <a:avLst/>
          </a:prstGeom>
          <a:solidFill>
            <a:srgbClr val="A3DBFF"/>
          </a:solidFill>
        </p:spPr>
        <p:txBody>
          <a:bodyPr wrap="square">
            <a:spAutoFit/>
          </a:bodyPr>
          <a:lstStyle/>
          <a:p>
            <a:r>
              <a:rPr lang="th-TH" sz="28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สถานที่ติดตั้ง</a:t>
            </a: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โรงสูบน้ำเสียบึงทุ่งสร้าง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58531B-D427-E6C3-513A-EA48D6F6C8BA}"/>
              </a:ext>
            </a:extLst>
          </p:cNvPr>
          <p:cNvSpPr txBox="1"/>
          <p:nvPr/>
        </p:nvSpPr>
        <p:spPr>
          <a:xfrm>
            <a:off x="6304666" y="2700302"/>
            <a:ext cx="5704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1.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ขนาด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100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กิโลวัตต์ เครื่องยนต์ดีเซล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2.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ไฟ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AC 380/220V 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ไฟฟ้า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3 </a:t>
            </a:r>
            <a:r>
              <a:rPr lang="th-TH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เฟส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หรือ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220V 50Hz 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3.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มีเครื่องควบคุมแรงดันไฟฟ้าอัตโนมัติ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Automaic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Voltage Regulation Control)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 โดยมีอัตราการเปลี่ยนแปลงของแรงดันไฟฟ้าไม่เกิน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+2.5%,- 2.5%</a:t>
            </a:r>
          </a:p>
          <a:p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4.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ใช้ได้กับอุปกรณ์ไฟฟ้าที่มี่ค่า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Power Factor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ตั้งแต่ร้อยละ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80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ขึ้นไป</a:t>
            </a:r>
          </a:p>
          <a:p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5.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ส่งกำลังขับโดยตรง (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Direct Coupling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D94005-B057-952E-AAB4-EF880EE4B751}"/>
              </a:ext>
            </a:extLst>
          </p:cNvPr>
          <p:cNvSpPr txBox="1"/>
          <p:nvPr/>
        </p:nvSpPr>
        <p:spPr>
          <a:xfrm>
            <a:off x="6201504" y="5322579"/>
            <a:ext cx="4960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งบประมาณ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80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,000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บาท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798BB7-E52C-88DF-09D1-1940FF7D99DA}"/>
              </a:ext>
            </a:extLst>
          </p:cNvPr>
          <p:cNvSpPr txBox="1"/>
          <p:nvPr/>
        </p:nvSpPr>
        <p:spPr>
          <a:xfrm>
            <a:off x="6709719" y="6331278"/>
            <a:ext cx="4960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งบประมาณอ้างอิงจาก บัญชีราคามาตรฐานครุภัณฑ์ ธันวาคม </a:t>
            </a:r>
            <a:r>
              <a:rPr lang="en-US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256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F2FDB-E6EE-BBA5-7E29-1F346B4977E3}"/>
              </a:ext>
            </a:extLst>
          </p:cNvPr>
          <p:cNvSpPr txBox="1"/>
          <p:nvPr/>
        </p:nvSpPr>
        <p:spPr>
          <a:xfrm>
            <a:off x="7454878" y="5909999"/>
            <a:ext cx="331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(ไม่รวมค่าติดตั้ง)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E8B32D-C59B-03CE-6156-47BB8D0AD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00109"/>
            <a:ext cx="5943600" cy="381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452171-5162-5985-740D-BCCCAA0A8A6D}"/>
              </a:ext>
            </a:extLst>
          </p:cNvPr>
          <p:cNvSpPr txBox="1"/>
          <p:nvPr/>
        </p:nvSpPr>
        <p:spPr>
          <a:xfrm>
            <a:off x="3792502" y="235916"/>
            <a:ext cx="418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/>
              <a:t>ครุภัณฑ์ งบประมาณปี 256</a:t>
            </a:r>
            <a:r>
              <a:rPr lang="en-US" sz="28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9</a:t>
            </a:r>
            <a:endParaRPr lang="th-TH" sz="28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5ABA0C-D850-0C22-7A89-7A5E76E10963}"/>
              </a:ext>
            </a:extLst>
          </p:cNvPr>
          <p:cNvSpPr txBox="1"/>
          <p:nvPr/>
        </p:nvSpPr>
        <p:spPr>
          <a:xfrm>
            <a:off x="324695" y="6320450"/>
            <a:ext cx="2151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จัดซื้อใหม่ไม่มีของเดิม</a:t>
            </a:r>
          </a:p>
        </p:txBody>
      </p:sp>
    </p:spTree>
    <p:extLst>
      <p:ext uri="{BB962C8B-B14F-4D97-AF65-F5344CB8AC3E}">
        <p14:creationId xmlns:p14="http://schemas.microsoft.com/office/powerpoint/2010/main" val="2303075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3D7119-3960-0FE2-7BEB-2BB041C78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214" y="216315"/>
            <a:ext cx="4344520" cy="325912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FAB411-DA81-0410-E668-DE7558104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845" y="3286239"/>
            <a:ext cx="4203099" cy="31651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AF1321-0955-F144-398E-5C08B113D650}"/>
              </a:ext>
            </a:extLst>
          </p:cNvPr>
          <p:cNvSpPr txBox="1"/>
          <p:nvPr/>
        </p:nvSpPr>
        <p:spPr>
          <a:xfrm>
            <a:off x="506437" y="597517"/>
            <a:ext cx="6358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/>
              <a:t>เครื่องจักรอุปกรณ์ในสถานีสูบน้ำเสียบึงทุ่งสร้างและระบบบำบัดน้ำเสียที่ต้องมีแผนฉุกเฉินป้องกันไฟฟ้าขัดข้อง</a:t>
            </a:r>
            <a:endParaRPr lang="en-US" sz="28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A07AED-2DF0-921E-DEF7-1FB515258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6" y="4192172"/>
            <a:ext cx="4737399" cy="26658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D96CA6-006B-6273-6F9B-3E120800E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018" y="3970728"/>
            <a:ext cx="3848827" cy="28872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280D54A-F9A8-5231-5949-C65AF65701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7" y="1946027"/>
            <a:ext cx="5578733" cy="22415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0AF02BB-7BE8-C574-77BB-DC7C58ECFAA7}"/>
              </a:ext>
            </a:extLst>
          </p:cNvPr>
          <p:cNvSpPr txBox="1"/>
          <p:nvPr/>
        </p:nvSpPr>
        <p:spPr>
          <a:xfrm>
            <a:off x="72879" y="5974341"/>
            <a:ext cx="3848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002060"/>
                </a:solidFill>
              </a:rPr>
              <a:t>เครื่องเติมอากาศแบบผิวน้ำ </a:t>
            </a:r>
          </a:p>
          <a:p>
            <a:pPr algn="ctr"/>
            <a:r>
              <a:rPr lang="th-TH" sz="2800" b="1" dirty="0">
                <a:solidFill>
                  <a:srgbClr val="002060"/>
                </a:solidFill>
              </a:rPr>
              <a:t>2 เครื่อง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D05497-C318-8C8A-5493-99E6506C8DC4}"/>
              </a:ext>
            </a:extLst>
          </p:cNvPr>
          <p:cNvSpPr txBox="1"/>
          <p:nvPr/>
        </p:nvSpPr>
        <p:spPr>
          <a:xfrm>
            <a:off x="4707312" y="6378899"/>
            <a:ext cx="3131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002060"/>
                </a:solidFill>
              </a:rPr>
              <a:t>เครื่องสูบน้ำเสีย 10 เครื่อง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3FDE41-B13D-9992-6426-72B52526D0EC}"/>
              </a:ext>
            </a:extLst>
          </p:cNvPr>
          <p:cNvSpPr txBox="1"/>
          <p:nvPr/>
        </p:nvSpPr>
        <p:spPr>
          <a:xfrm>
            <a:off x="8270295" y="6385376"/>
            <a:ext cx="3204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002060"/>
                </a:solidFill>
              </a:rPr>
              <a:t>ตู้ควบคุมอุปกรณ์เครื่องจักร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59C9A5-A5FA-3679-C0B5-7F583D804E17}"/>
              </a:ext>
            </a:extLst>
          </p:cNvPr>
          <p:cNvSpPr txBox="1"/>
          <p:nvPr/>
        </p:nvSpPr>
        <p:spPr>
          <a:xfrm>
            <a:off x="3311471" y="3193946"/>
            <a:ext cx="3131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002060"/>
                </a:solidFill>
              </a:rPr>
              <a:t>เครื่องเติมอากาศแบบฟองละเอียดใต้น้ำ 32 เครื่อง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90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513</Words>
  <Application>Microsoft Office PowerPoint</Application>
  <PresentationFormat>แบบจอกว้าง</PresentationFormat>
  <Paragraphs>30</Paragraphs>
  <Slides>5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2" baseType="lpstr">
      <vt:lpstr>Angsana New</vt:lpstr>
      <vt:lpstr>Arial</vt:lpstr>
      <vt:lpstr>Calibri</vt:lpstr>
      <vt:lpstr>Calibri Light</vt:lpstr>
      <vt:lpstr>Cordia New</vt:lpstr>
      <vt:lpstr>TH Sarabun New</vt:lpstr>
      <vt:lpstr>Office Theme</vt:lpstr>
      <vt:lpstr> เงินอุดหนุนเฉพาะกิจ ด้านที่ 3. การจัดบริการสาธารณะด้านสังคม หน่วยรับงบประมาณ เทศบาลนครขอนแก่น 1) ค่าครุภัณฑ์  เงินอุดหนุนสำหรับครุภัณฑ์การจัดบริการสาธารณะด้านสังคมอื่นๆ เครื่องกำเนิดไฟฟ้า (ราคาไม่รวมค่าติดตั้ง) ขนาด 100 กิโลวัตต์ เทศบาลนครขอนแก่น ตำบลในเมือง อำเภอเมืองขอนแก่น จังหวัดขอนแก่น       จำนวน 1 เครื่อง เป็นเงิน  801,000 บาท</vt:lpstr>
      <vt:lpstr>หลักการและเหตุผล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เงินอุดหนุนเฉพาะกิจ ด้านที่ 1.การจัดบริการสาธารณะด้านการศึกษา หน่วยรับงบประมาณ เทศบาลนครขอนแก่น 1) ค่าครุภัณฑ์  เงินอุดหนุนสำหรับครุภัณฑ์ทางการศึกษา  เครื่องกำเนิดไฟฟ้า (ราคาไม่รวมค่าติดตั้ง) ขนาด 100 กิโลวัตต์ เทศบาลนครขอนแก่น ตำบลในเมือง อำเภอเมืองขอนแก่น จังหวัดขอนแก่น       จำนวน 1 เครื่อง เป็นเงิน  801,000 บาท</dc:title>
  <dc:creator>INTEL PENTIUM PC</dc:creator>
  <cp:lastModifiedBy>User</cp:lastModifiedBy>
  <cp:revision>9</cp:revision>
  <dcterms:created xsi:type="dcterms:W3CDTF">2025-01-24T09:01:09Z</dcterms:created>
  <dcterms:modified xsi:type="dcterms:W3CDTF">2025-01-31T06:12:23Z</dcterms:modified>
</cp:coreProperties>
</file>