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47" r:id="rId2"/>
    <p:sldId id="571" r:id="rId3"/>
    <p:sldId id="2556" r:id="rId4"/>
    <p:sldId id="2557" r:id="rId5"/>
    <p:sldId id="2558" r:id="rId6"/>
  </p:sldIdLst>
  <p:sldSz cx="12192000" cy="6858000"/>
  <p:notesSz cx="7010400" cy="92964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th-TH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th-TH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17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37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3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35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4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9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75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1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2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67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8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9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38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1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4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708523"/>
            <a:ext cx="10694019" cy="4480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ด้านที่ 1. การจัดบริการสาธารณะด้านการศึกษา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หน่วยรับงบประมาณ 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เทศบาลนครขอนแก่น</a:t>
            </a:r>
            <a:br>
              <a:rPr lang="th-TH" sz="3600" b="1" dirty="0"/>
            </a:br>
            <a:r>
              <a:rPr lang="th-TH" sz="2800" b="1" dirty="0"/>
              <a:t>1) ค่าครุภัณฑ์ 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จอรับภาพ ชนิดมอเตอร์ไฟฟ้า ขนาดเส้นทแยงมุม 120 นิ้ว  สำหรับห้องเรียน </a:t>
            </a:r>
            <a:r>
              <a:rPr lang="en-US" sz="2800" b="1" dirty="0">
                <a:solidFill>
                  <a:srgbClr val="FF0000"/>
                </a:solidFill>
              </a:rPr>
              <a:t>Smart Classroom </a:t>
            </a:r>
            <a:r>
              <a:rPr lang="th-TH" sz="2800" b="1" dirty="0">
                <a:solidFill>
                  <a:srgbClr val="FF0000"/>
                </a:solidFill>
              </a:rPr>
              <a:t>โรงเรียนเทศบาลสวนสนุก เทศบาลนครขอนแก่น ตำบลในเมือง อำเภอเมืองขอนแก่น จังหวัดขอนแก่น</a:t>
            </a:r>
            <a:br>
              <a:rPr lang="th-TH" sz="2800" b="1" dirty="0"/>
            </a:br>
            <a:r>
              <a:rPr lang="th-TH" sz="2800" b="1" dirty="0"/>
              <a:t>จำนวน  12  จอ  จอละ 14,900 บาท  รวมเป็นเงิน </a:t>
            </a:r>
            <a:r>
              <a:rPr lang="en-US" sz="2800" b="1" dirty="0">
                <a:latin typeface="Angsana New" panose="02020603050405020304" pitchFamily="18" charset="-34"/>
              </a:rPr>
              <a:t> 178,800  </a:t>
            </a:r>
            <a:r>
              <a:rPr lang="th-TH" sz="2800" b="1" dirty="0"/>
              <a:t>บาท</a:t>
            </a:r>
            <a:endParaRPr lang="th-TH" sz="2800" b="1" dirty="0"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52" y="385509"/>
            <a:ext cx="2063293" cy="2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949" y="377190"/>
            <a:ext cx="7920038" cy="8207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หลักการและเหตุผล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82" y="258663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>
                <a:cs typeface="+mj-cs"/>
              </a:rPr>
              <a:t>ด้วยโรงเรียนเทศบาลสวนสนุก เป็นโรงเรียนที่จัดการเรียนการสอน ตั้งแต่ระดับชั้นประถมศึกษาปีที่ 1-6 มีจำนวนนักเรียน 2,453 คน </a:t>
            </a:r>
          </a:p>
          <a:p>
            <a:r>
              <a:rPr lang="th-TH" dirty="0">
                <a:cs typeface="+mj-cs"/>
              </a:rPr>
              <a:t>มีจำนวนห้องเรียน 60 ห้องเรียน ที่ต้องใช้อุปกรณ์ทางด้านเทคโนโลยี เพื่อใช้ในการส่งเสริมการเรียนการสอน การสร้างงานวิจัย นวัตกรรมและงานสร้างสรรค์ ซึ่งในแต่ละห้องเรียนจำเป็นต้องมีอุปกรณ์ในการนำเสนอข้อมูลเพื่อใช้ถ่ายทอดการสอนให้กับนักเรียน </a:t>
            </a:r>
          </a:p>
          <a:p>
            <a:r>
              <a:rPr lang="th-TH" dirty="0">
                <a:cs typeface="+mj-cs"/>
              </a:rPr>
              <a:t>โดยปัจจุบันเ</a:t>
            </a:r>
            <a:r>
              <a:rPr lang="th-TH" dirty="0" err="1">
                <a:cs typeface="+mj-cs"/>
              </a:rPr>
              <a:t>ครื่อ</a:t>
            </a:r>
            <a:r>
              <a:rPr lang="th-TH" dirty="0">
                <a:cs typeface="+mj-cs"/>
              </a:rPr>
              <a:t>งม</a:t>
            </a:r>
            <a:r>
              <a:rPr lang="th-TH" dirty="0" err="1">
                <a:cs typeface="+mj-cs"/>
              </a:rPr>
              <a:t>ัล</a:t>
            </a:r>
            <a:r>
              <a:rPr lang="th-TH" dirty="0">
                <a:cs typeface="+mj-cs"/>
              </a:rPr>
              <a:t>ติมิเดียโปรเจ</a:t>
            </a:r>
            <a:r>
              <a:rPr lang="th-TH" dirty="0" err="1">
                <a:cs typeface="+mj-cs"/>
              </a:rPr>
              <a:t>็คเต</a:t>
            </a:r>
            <a:r>
              <a:rPr lang="th-TH" dirty="0">
                <a:cs typeface="+mj-cs"/>
              </a:rPr>
              <a:t>อร</a:t>
            </a:r>
            <a:r>
              <a:rPr lang="th-TH" dirty="0" err="1">
                <a:cs typeface="+mj-cs"/>
              </a:rPr>
              <a:t>์ข</a:t>
            </a:r>
            <a:r>
              <a:rPr lang="th-TH" dirty="0">
                <a:cs typeface="+mj-cs"/>
              </a:rPr>
              <a:t>องโรงเรียนมีจำนวน 14 ห้องเรียน ซึ่งไม่เพียงพอต่อการใช้งานและความต้องการของครูและนักเรียน ดังนั้น ทางโรงเรียนเทศบาลสวนสนุก จึงมีความจำเป็นอย่างยิ่งที่ต้องมีการจัดหาจอรับภาพ ชนิดมอเตอร์ไฟฟ้า ขนาดเส้นทแยงมุม 120 นิ้ว จำนวน 12 จอ ให้เพียงพอต่อความต้องการของผู้เรียน เพิ่มประสิทธิภาพการจัดการเรียนการสอนเพื่อเป็นการพัฒนาคุณภาพทางการศึกษา โดยใช้เทคโนโลยีในการเสริมสร้างองค์ความรู้และพัฒนาทักษะของเด็กให้สอดคล้องกับการพัฒนาศักยภาพคนและยกระดับคุณภาพการเรียนรู้ ให้มีคุณภาพและเท่าเทียมอย่างมีมาตรฐาน และสอดคล้องต่อการเปลี่ยนแปลงของโลกในศตวรรษที่ 21</a:t>
            </a:r>
          </a:p>
          <a:p>
            <a:endParaRPr lang="th-TH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570718"/>
            <a:ext cx="7920038" cy="7494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วัตถุประสงค์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388936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320" y="2326423"/>
            <a:ext cx="9631959" cy="220515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cs typeface="+mj-cs"/>
              </a:rPr>
              <a:t>1. เพื่อจัดหา จอรับภาพ ชนิดมอเตอร์ไฟฟ้า ขนาดเส้นทแยงมุม 120  นิ้ว  จำนวน 12 จอ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2. เพื่อเพิ่มประสิทธิภาพการจัดการเรียนการสอน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9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56" y="385666"/>
            <a:ext cx="7920038" cy="7116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เป้าหมายการดำเนินการ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6" y="212576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thaiDist">
              <a:buFontTx/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endParaRPr lang="th-TH" dirty="0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078239D-BC6A-49F0-B139-856B0DF230B3}"/>
              </a:ext>
            </a:extLst>
          </p:cNvPr>
          <p:cNvSpPr txBox="1"/>
          <p:nvPr/>
        </p:nvSpPr>
        <p:spPr>
          <a:xfrm>
            <a:off x="1154430" y="1773291"/>
            <a:ext cx="103441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/>
            <a:r>
              <a:rPr lang="th-TH" sz="3200" b="1" dirty="0">
                <a:latin typeface="TH SarabunPSK" panose="020B0500040200020003" pitchFamily="34" charset="-34"/>
                <a:cs typeface="+mj-cs"/>
              </a:rPr>
              <a:t>เป้าหมายเชิงปริมาณ</a:t>
            </a:r>
            <a:endParaRPr lang="th-TH" sz="3200" dirty="0">
              <a:latin typeface="TH SarabunPSK" panose="020B0500040200020003" pitchFamily="34" charset="-34"/>
              <a:cs typeface="+mj-cs"/>
            </a:endParaRPr>
          </a:p>
          <a:p>
            <a:pPr lvl="0" algn="thaiDist">
              <a:buFontTx/>
              <a:buNone/>
            </a:pPr>
            <a:r>
              <a:rPr lang="th-TH" sz="3200" dirty="0">
                <a:latin typeface="TH SarabunPSK" panose="020B0500040200020003" pitchFamily="34" charset="-34"/>
                <a:cs typeface="+mj-cs"/>
              </a:rPr>
              <a:t>    จอรับภาพ ชนิดมอเตอร์ไฟฟ้า ขนาดเส้นทแยงมุม 120  นิ้ว  จำนวน 12 จอ</a:t>
            </a:r>
          </a:p>
          <a:p>
            <a:pPr lvl="0" algn="thaiDist">
              <a:buFontTx/>
              <a:buNone/>
            </a:pPr>
            <a:r>
              <a:rPr lang="th-TH" sz="3200" dirty="0">
                <a:latin typeface="TH SarabunPSK" panose="020B0500040200020003" pitchFamily="34" charset="-34"/>
                <a:cs typeface="+mj-cs"/>
              </a:rPr>
              <a:t>	</a:t>
            </a:r>
          </a:p>
          <a:p>
            <a:pPr lvl="0"/>
            <a:r>
              <a:rPr lang="th-TH" sz="3200" b="1" dirty="0">
                <a:latin typeface="TH SarabunPSK" panose="020B0500040200020003" pitchFamily="34" charset="-34"/>
                <a:cs typeface="+mj-cs"/>
              </a:rPr>
              <a:t>เป้าหมายเชิงคุณภาพ</a:t>
            </a:r>
            <a:endParaRPr lang="en-US" sz="3200" dirty="0">
              <a:latin typeface="TH SarabunPSK" panose="020B0500040200020003" pitchFamily="34" charset="-34"/>
              <a:cs typeface="+mj-cs"/>
            </a:endParaRPr>
          </a:p>
          <a:p>
            <a:pPr lvl="0">
              <a:buFontTx/>
              <a:buNone/>
            </a:pPr>
            <a:r>
              <a:rPr lang="th-TH" sz="3200" dirty="0">
                <a:latin typeface="TH SarabunPSK" panose="020B0500040200020003" pitchFamily="34" charset="-34"/>
                <a:cs typeface="+mj-cs"/>
              </a:rPr>
              <a:t>    โรงเรียนมีจอรับภาพ ชนิดมอเตอร์ไฟฟ้า ขนาดเส้นทแยงมุม 120  นิ้ว เพิ่มประสิทธิภาพในการจัดการเรียนรู้ของผู้เรียน และเพียงพอกับความต้องการในการจัดการเรียนการสอน</a:t>
            </a:r>
          </a:p>
          <a:p>
            <a:pPr lvl="0">
              <a:buFontTx/>
              <a:buNone/>
            </a:pPr>
            <a:endParaRPr lang="th-TH" sz="3200" dirty="0">
              <a:latin typeface="TH SarabunPSK" panose="020B0500040200020003" pitchFamily="34" charset="-34"/>
              <a:cs typeface="+mj-cs"/>
            </a:endParaRPr>
          </a:p>
          <a:p>
            <a:pPr lvl="0">
              <a:buFontTx/>
              <a:buNone/>
            </a:pPr>
            <a:r>
              <a:rPr lang="th-TH" sz="3200" dirty="0">
                <a:latin typeface="TH SarabunPSK" panose="020B0500040200020003" pitchFamily="34" charset="-34"/>
                <a:cs typeface="+mj-cs"/>
              </a:rPr>
              <a:t>งบประมาณจำนวน 178,800 บาท</a:t>
            </a:r>
          </a:p>
          <a:p>
            <a:pPr lvl="0">
              <a:buFontTx/>
              <a:buNone/>
            </a:pPr>
            <a:endParaRPr lang="en-US" sz="3200" dirty="0">
              <a:latin typeface="TH SarabunPSK" panose="020B0500040200020003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38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212576"/>
            <a:ext cx="7920038" cy="12390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/>
              <a:t>ภาพถ่ายห้องเรียน และบริเวณพื้นที่ที่จะทำการติดตั้งชุดอุปกรณ์ (ภาพถ่ายอาคารเรียนหลังใหม่ )</a:t>
            </a:r>
            <a:endParaRPr lang="th-TH" sz="3200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303196"/>
            <a:ext cx="1031647" cy="1057794"/>
          </a:xfrm>
          <a:prstGeom prst="rect">
            <a:avLst/>
          </a:prstGeom>
        </p:spPr>
      </p:pic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DF4C787B-E554-4BF5-909E-C4DEF4529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68" y="1921132"/>
            <a:ext cx="3184898" cy="2390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1344E55-2B67-44B4-9F9E-6F9C4A4F2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9" y="1434843"/>
            <a:ext cx="3680956" cy="241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781B732-1F39-4CCA-A3F0-D1B1736E4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64" y="3944904"/>
            <a:ext cx="4232856" cy="274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3DB5FBE-FF99-44A3-A6AE-DB693E8BE2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199" y="2811012"/>
            <a:ext cx="3632071" cy="2108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834930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376</Words>
  <Application>Microsoft Office PowerPoint</Application>
  <PresentationFormat>แบบจอกว้าง</PresentationFormat>
  <Paragraphs>22</Paragraphs>
  <Slides>5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Angsana New</vt:lpstr>
      <vt:lpstr>TH SarabunPSK</vt:lpstr>
      <vt:lpstr>Arial</vt:lpstr>
      <vt:lpstr>Calibri</vt:lpstr>
      <vt:lpstr>ชุดรูปแบบของ Office</vt:lpstr>
      <vt:lpstr> เงินอุดหนุนเฉพาะกิจ ด้านที่ 1. การจัดบริการสาธารณะด้านการศึกษา หน่วยรับงบประมาณ  เทศบาลนครขอนแก่น 1) ค่าครุภัณฑ์  จอรับภาพ ชนิดมอเตอร์ไฟฟ้า ขนาดเส้นทแยงมุม 120 นิ้ว  สำหรับห้องเรียน Smart Classroom โรงเรียนเทศบาลสวนสนุก เทศบาลนครขอนแก่น ตำบลในเมือง อำเภอเมืองขอนแก่น จังหวัดขอนแก่น จำนวน  12  จอ  จอละ 14,900 บาท  รวมเป็นเงิน  178,800  บาท</vt:lpstr>
      <vt:lpstr>หลักการและเหตุผล</vt:lpstr>
      <vt:lpstr>วัตถุประสงค์</vt:lpstr>
      <vt:lpstr>เป้าหมายการดำเนินการ</vt:lpstr>
      <vt:lpstr>ภาพถ่ายห้องเรียน และบริเวณพื้นที่ที่จะทำการติดตั้งชุดอุปกรณ์ (ภาพถ่ายอาคารเรียนหลังใหม่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เงินอุดหนุนเฉพาะกิจ 1) ค่าครุภัณฑ์  1.1) เงินอุดหนุนค่าครุภัณฑ์การจัดการสิ่งปฏิกูลและมูลฝอย     รถบรรทุกขยะ ขนาด 6 ตัน 6 ล้อ ปริมาตรกระบอกสูบไม่ต่ำกว่า 6,000 ซีซี หรือกำลังเครื่องยนต์สูงสุดไม่ต่ำกว่า 170 กิโลวัตต์ แบบอัดท้าย       คันละ 2,500,000บาท จำนวน 5 คัน รวมเป็นเงิน 12,500,000 บาท</dc:title>
  <dc:creator>Lenovo</dc:creator>
  <cp:lastModifiedBy>User</cp:lastModifiedBy>
  <cp:revision>27</cp:revision>
  <cp:lastPrinted>2024-07-23T18:03:50Z</cp:lastPrinted>
  <dcterms:modified xsi:type="dcterms:W3CDTF">2025-04-22T04:29:36Z</dcterms:modified>
</cp:coreProperties>
</file>