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
  </p:notesMasterIdLst>
  <p:sldIdLst>
    <p:sldId id="2547" r:id="rId2"/>
    <p:sldId id="571" r:id="rId3"/>
    <p:sldId id="2556" r:id="rId4"/>
    <p:sldId id="2557" r:id="rId5"/>
    <p:sldId id="2558" r:id="rId6"/>
  </p:sldIdLst>
  <p:sldSz cx="12192000" cy="6858000"/>
  <p:notesSz cx="7010400" cy="9296400"/>
  <p:embeddedFontLst>
    <p:embeddedFont>
      <p:font typeface="Angsana New" panose="02020603050405020304" pitchFamily="18" charset="-34"/>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TH SarabunPSK" panose="020B0500040200020003" pitchFamily="34" charset="-34"/>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th-TH" sz="1200" smtClean="0">
                <a:solidFill>
                  <a:schemeClr val="dk1"/>
                </a:solidFill>
                <a:latin typeface="Calibri"/>
                <a:ea typeface="Calibri"/>
                <a:cs typeface="Calibri"/>
                <a:sym typeface="Calibri"/>
              </a:rPr>
              <a:pPr algn="r"/>
              <a:t>‹#›</a:t>
            </a:fld>
            <a:endParaRPr lang="th-TH"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ตัวแทนรูปบนภาพนิ่ง 1">
            <a:extLst>
              <a:ext uri="{FF2B5EF4-FFF2-40B4-BE49-F238E27FC236}">
                <a16:creationId xmlns:a16="http://schemas.microsoft.com/office/drawing/2014/main" id="{94468BEA-62AD-0FA4-D925-3DB16AEB9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ตัวแทนบันทึกย่อ 2">
            <a:extLst>
              <a:ext uri="{FF2B5EF4-FFF2-40B4-BE49-F238E27FC236}">
                <a16:creationId xmlns:a16="http://schemas.microsoft.com/office/drawing/2014/main" id="{607F33CD-83EE-D130-33B5-1C55EC81A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h-TH" altLang="th-TH"/>
          </a:p>
        </p:txBody>
      </p:sp>
      <p:sp>
        <p:nvSpPr>
          <p:cNvPr id="7172" name="ตัวแทนหมายเลขภาพนิ่ง 3">
            <a:extLst>
              <a:ext uri="{FF2B5EF4-FFF2-40B4-BE49-F238E27FC236}">
                <a16:creationId xmlns:a16="http://schemas.microsoft.com/office/drawing/2014/main" id="{1F959776-C8DE-E59D-C6F0-4514EECD09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742950" indent="-285750">
              <a:spcBef>
                <a:spcPct val="30000"/>
              </a:spcBef>
              <a:defRPr>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2716868-645E-4CFB-A4CE-4A3EA4281F77}" type="slidenum">
              <a:rPr kumimoji="0" lang="th-TH" altLang="th-TH"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ngsana New" panose="02020603050405020304" pitchFamily="18" charset="-34"/>
              </a:rPr>
              <a:pPr marL="0" marR="0" lvl="0" indent="0" algn="r" defTabSz="457200" rtl="0" eaLnBrk="1" fontAlgn="auto" latinLnBrk="0" hangingPunct="1">
                <a:lnSpc>
                  <a:spcPct val="100000"/>
                </a:lnSpc>
                <a:spcBef>
                  <a:spcPct val="0"/>
                </a:spcBef>
                <a:spcAft>
                  <a:spcPts val="0"/>
                </a:spcAft>
                <a:buClrTx/>
                <a:buSzTx/>
                <a:buFontTx/>
                <a:buNone/>
                <a:tabLst/>
                <a:defRPr/>
              </a:pPr>
              <a:t>2</a:t>
            </a:fld>
            <a:endParaRPr kumimoji="0" lang="th-TH" altLang="th-TH" sz="1200" b="0" i="0" u="none" strike="noStrike" kern="1200" cap="none" spc="0" normalizeH="0" baseline="0" noProof="0">
              <a:ln>
                <a:noFill/>
              </a:ln>
              <a:solidFill>
                <a:prstClr val="black"/>
              </a:solidFill>
              <a:effectLst/>
              <a:uLnTx/>
              <a:uFillTx/>
              <a:latin typeface="Calibri" panose="020F0502020204030204" pitchFamily="34" charset="0"/>
              <a:ea typeface="+mn-ea"/>
              <a:cs typeface="Angsana New" panose="02020603050405020304" pitchFamily="18" charset="-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ตัวแทนรูปบนภาพนิ่ง 1">
            <a:extLst>
              <a:ext uri="{FF2B5EF4-FFF2-40B4-BE49-F238E27FC236}">
                <a16:creationId xmlns:a16="http://schemas.microsoft.com/office/drawing/2014/main" id="{94468BEA-62AD-0FA4-D925-3DB16AEB9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ตัวแทนบันทึกย่อ 2">
            <a:extLst>
              <a:ext uri="{FF2B5EF4-FFF2-40B4-BE49-F238E27FC236}">
                <a16:creationId xmlns:a16="http://schemas.microsoft.com/office/drawing/2014/main" id="{607F33CD-83EE-D130-33B5-1C55EC81A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h-TH" altLang="th-TH"/>
          </a:p>
        </p:txBody>
      </p:sp>
      <p:sp>
        <p:nvSpPr>
          <p:cNvPr id="7172" name="ตัวแทนหมายเลขภาพนิ่ง 3">
            <a:extLst>
              <a:ext uri="{FF2B5EF4-FFF2-40B4-BE49-F238E27FC236}">
                <a16:creationId xmlns:a16="http://schemas.microsoft.com/office/drawing/2014/main" id="{1F959776-C8DE-E59D-C6F0-4514EECD09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742950" indent="-285750">
              <a:spcBef>
                <a:spcPct val="30000"/>
              </a:spcBef>
              <a:defRPr>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2716868-645E-4CFB-A4CE-4A3EA4281F77}" type="slidenum">
              <a:rPr kumimoji="0" lang="th-TH" altLang="th-TH"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ngsana New" panose="02020603050405020304" pitchFamily="18" charset="-34"/>
              </a:rPr>
              <a:pPr marL="0" marR="0" lvl="0" indent="0" algn="r" defTabSz="457200" rtl="0" eaLnBrk="1" fontAlgn="auto" latinLnBrk="0" hangingPunct="1">
                <a:lnSpc>
                  <a:spcPct val="100000"/>
                </a:lnSpc>
                <a:spcBef>
                  <a:spcPct val="0"/>
                </a:spcBef>
                <a:spcAft>
                  <a:spcPts val="0"/>
                </a:spcAft>
                <a:buClrTx/>
                <a:buSzTx/>
                <a:buFontTx/>
                <a:buNone/>
                <a:tabLst/>
                <a:defRPr/>
              </a:pPr>
              <a:t>3</a:t>
            </a:fld>
            <a:endParaRPr kumimoji="0" lang="th-TH" altLang="th-TH" sz="1200" b="0" i="0" u="none" strike="noStrike" kern="1200" cap="none" spc="0" normalizeH="0" baseline="0" noProof="0">
              <a:ln>
                <a:noFill/>
              </a:ln>
              <a:solidFill>
                <a:prstClr val="black"/>
              </a:solidFill>
              <a:effectLst/>
              <a:uLnTx/>
              <a:uFillTx/>
              <a:latin typeface="Calibri" panose="020F0502020204030204" pitchFamily="34" charset="0"/>
              <a:ea typeface="+mn-ea"/>
              <a:cs typeface="Angsana New" panose="02020603050405020304" pitchFamily="18" charset="-34"/>
            </a:endParaRPr>
          </a:p>
        </p:txBody>
      </p:sp>
    </p:spTree>
    <p:extLst>
      <p:ext uri="{BB962C8B-B14F-4D97-AF65-F5344CB8AC3E}">
        <p14:creationId xmlns:p14="http://schemas.microsoft.com/office/powerpoint/2010/main" val="359717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ตัวแทนรูปบนภาพนิ่ง 1">
            <a:extLst>
              <a:ext uri="{FF2B5EF4-FFF2-40B4-BE49-F238E27FC236}">
                <a16:creationId xmlns:a16="http://schemas.microsoft.com/office/drawing/2014/main" id="{94468BEA-62AD-0FA4-D925-3DB16AEB9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ตัวแทนบันทึกย่อ 2">
            <a:extLst>
              <a:ext uri="{FF2B5EF4-FFF2-40B4-BE49-F238E27FC236}">
                <a16:creationId xmlns:a16="http://schemas.microsoft.com/office/drawing/2014/main" id="{607F33CD-83EE-D130-33B5-1C55EC81A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h-TH" altLang="th-TH"/>
          </a:p>
        </p:txBody>
      </p:sp>
      <p:sp>
        <p:nvSpPr>
          <p:cNvPr id="7172" name="ตัวแทนหมายเลขภาพนิ่ง 3">
            <a:extLst>
              <a:ext uri="{FF2B5EF4-FFF2-40B4-BE49-F238E27FC236}">
                <a16:creationId xmlns:a16="http://schemas.microsoft.com/office/drawing/2014/main" id="{1F959776-C8DE-E59D-C6F0-4514EECD09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742950" indent="-285750">
              <a:spcBef>
                <a:spcPct val="30000"/>
              </a:spcBef>
              <a:defRPr>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2716868-645E-4CFB-A4CE-4A3EA4281F77}" type="slidenum">
              <a:rPr kumimoji="0" lang="th-TH" altLang="th-TH"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ngsana New" panose="02020603050405020304" pitchFamily="18" charset="-34"/>
              </a:rPr>
              <a:pPr marL="0" marR="0" lvl="0" indent="0" algn="r" defTabSz="457200" rtl="0" eaLnBrk="1" fontAlgn="auto" latinLnBrk="0" hangingPunct="1">
                <a:lnSpc>
                  <a:spcPct val="100000"/>
                </a:lnSpc>
                <a:spcBef>
                  <a:spcPct val="0"/>
                </a:spcBef>
                <a:spcAft>
                  <a:spcPts val="0"/>
                </a:spcAft>
                <a:buClrTx/>
                <a:buSzTx/>
                <a:buFontTx/>
                <a:buNone/>
                <a:tabLst/>
                <a:defRPr/>
              </a:pPr>
              <a:t>4</a:t>
            </a:fld>
            <a:endParaRPr kumimoji="0" lang="th-TH" altLang="th-TH" sz="1200" b="0" i="0" u="none" strike="noStrike" kern="1200" cap="none" spc="0" normalizeH="0" baseline="0" noProof="0">
              <a:ln>
                <a:noFill/>
              </a:ln>
              <a:solidFill>
                <a:prstClr val="black"/>
              </a:solidFill>
              <a:effectLst/>
              <a:uLnTx/>
              <a:uFillTx/>
              <a:latin typeface="Calibri" panose="020F0502020204030204" pitchFamily="34" charset="0"/>
              <a:ea typeface="+mn-ea"/>
              <a:cs typeface="Angsana New" panose="02020603050405020304" pitchFamily="18" charset="-34"/>
            </a:endParaRPr>
          </a:p>
        </p:txBody>
      </p:sp>
    </p:spTree>
    <p:extLst>
      <p:ext uri="{BB962C8B-B14F-4D97-AF65-F5344CB8AC3E}">
        <p14:creationId xmlns:p14="http://schemas.microsoft.com/office/powerpoint/2010/main" val="298237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ตัวแทนรูปบนภาพนิ่ง 1">
            <a:extLst>
              <a:ext uri="{FF2B5EF4-FFF2-40B4-BE49-F238E27FC236}">
                <a16:creationId xmlns:a16="http://schemas.microsoft.com/office/drawing/2014/main" id="{94468BEA-62AD-0FA4-D925-3DB16AEB9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ตัวแทนบันทึกย่อ 2">
            <a:extLst>
              <a:ext uri="{FF2B5EF4-FFF2-40B4-BE49-F238E27FC236}">
                <a16:creationId xmlns:a16="http://schemas.microsoft.com/office/drawing/2014/main" id="{607F33CD-83EE-D130-33B5-1C55EC81A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h-TH" altLang="th-TH"/>
          </a:p>
        </p:txBody>
      </p:sp>
      <p:sp>
        <p:nvSpPr>
          <p:cNvPr id="7172" name="ตัวแทนหมายเลขภาพนิ่ง 3">
            <a:extLst>
              <a:ext uri="{FF2B5EF4-FFF2-40B4-BE49-F238E27FC236}">
                <a16:creationId xmlns:a16="http://schemas.microsoft.com/office/drawing/2014/main" id="{1F959776-C8DE-E59D-C6F0-4514EECD09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742950" indent="-285750">
              <a:spcBef>
                <a:spcPct val="30000"/>
              </a:spcBef>
              <a:defRPr>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2716868-645E-4CFB-A4CE-4A3EA4281F77}" type="slidenum">
              <a:rPr kumimoji="0" lang="th-TH" altLang="th-TH"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ngsana New" panose="02020603050405020304" pitchFamily="18" charset="-34"/>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th-TH" altLang="th-TH" sz="1200" b="0" i="0" u="none" strike="noStrike" kern="1200" cap="none" spc="0" normalizeH="0" baseline="0" noProof="0">
              <a:ln>
                <a:noFill/>
              </a:ln>
              <a:solidFill>
                <a:prstClr val="black"/>
              </a:solidFill>
              <a:effectLst/>
              <a:uLnTx/>
              <a:uFillTx/>
              <a:latin typeface="Calibri" panose="020F0502020204030204" pitchFamily="34" charset="0"/>
              <a:ea typeface="+mn-ea"/>
              <a:cs typeface="Angsana New" panose="02020603050405020304" pitchFamily="18" charset="-34"/>
            </a:endParaRPr>
          </a:p>
        </p:txBody>
      </p:sp>
    </p:spTree>
    <p:extLst>
      <p:ext uri="{BB962C8B-B14F-4D97-AF65-F5344CB8AC3E}">
        <p14:creationId xmlns:p14="http://schemas.microsoft.com/office/powerpoint/2010/main" val="331935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914400" y="2130426"/>
            <a:ext cx="10363200" cy="1470025"/>
          </a:xfrm>
        </p:spPr>
        <p:txBody>
          <a:bodyPr/>
          <a:lstStyle/>
          <a:p>
            <a:r>
              <a:rPr lang="th-TH"/>
              <a:t>คลิกเพื่อแก้ไขลักษณะชื่อเรื่องต้นแบบ</a:t>
            </a:r>
          </a:p>
        </p:txBody>
      </p:sp>
      <p:sp>
        <p:nvSpPr>
          <p:cNvPr id="3" name="ชื่อเรื่องรอง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คลิกเพื่อแก้ไขลักษณะชื่อเรื่องรองต้นแบบ</a:t>
            </a:r>
          </a:p>
        </p:txBody>
      </p:sp>
      <p:sp>
        <p:nvSpPr>
          <p:cNvPr id="4" name="ตัวยึดวันที่ 3"/>
          <p:cNvSpPr>
            <a:spLocks noGrp="1"/>
          </p:cNvSpPr>
          <p:nvPr>
            <p:ph type="dt" sz="half" idx="10"/>
          </p:nvPr>
        </p:nvSpPr>
        <p:spPr/>
        <p:txBody>
          <a:bodyPr/>
          <a:lstStyle/>
          <a:p>
            <a:fld id="{A8EFAABF-ABB6-49E8-B8E6-01C0964E751C}" type="datetimeFigureOut">
              <a:rPr lang="th-TH" smtClean="0"/>
              <a:pPr/>
              <a:t>22/04/68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273135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ข้อความแนวตั้ง 2"/>
          <p:cNvSpPr>
            <a:spLocks noGrp="1"/>
          </p:cNvSpPr>
          <p:nvPr>
            <p:ph type="body" orient="vert" idx="1"/>
          </p:nvPr>
        </p:nvSpPr>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10"/>
          </p:nvPr>
        </p:nvSpPr>
        <p:spPr/>
        <p:txBody>
          <a:bodyPr/>
          <a:lstStyle/>
          <a:p>
            <a:fld id="{A8EFAABF-ABB6-49E8-B8E6-01C0964E751C}" type="datetimeFigureOut">
              <a:rPr lang="th-TH" smtClean="0"/>
              <a:pPr/>
              <a:t>22/04/68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316647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8839200" y="274639"/>
            <a:ext cx="2743200" cy="5851525"/>
          </a:xfrm>
        </p:spPr>
        <p:txBody>
          <a:bodyPr vert="eaVert"/>
          <a:lstStyle/>
          <a:p>
            <a:r>
              <a:rPr lang="th-TH"/>
              <a:t>คลิกเพื่อแก้ไขลักษณะชื่อเรื่องต้นแบบ</a:t>
            </a:r>
          </a:p>
        </p:txBody>
      </p:sp>
      <p:sp>
        <p:nvSpPr>
          <p:cNvPr id="3" name="ตัวยึดข้อความแนวตั้ง 2"/>
          <p:cNvSpPr>
            <a:spLocks noGrp="1"/>
          </p:cNvSpPr>
          <p:nvPr>
            <p:ph type="body" orient="vert" idx="1"/>
          </p:nvPr>
        </p:nvSpPr>
        <p:spPr>
          <a:xfrm>
            <a:off x="609600" y="274639"/>
            <a:ext cx="8026400" cy="5851525"/>
          </a:xfrm>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10"/>
          </p:nvPr>
        </p:nvSpPr>
        <p:spPr/>
        <p:txBody>
          <a:bodyPr/>
          <a:lstStyle/>
          <a:p>
            <a:fld id="{A8EFAABF-ABB6-49E8-B8E6-01C0964E751C}" type="datetimeFigureOut">
              <a:rPr lang="th-TH" smtClean="0"/>
              <a:pPr/>
              <a:t>22/04/68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332496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เนื้อหา 2"/>
          <p:cNvSpPr>
            <a:spLocks noGrp="1"/>
          </p:cNvSpPr>
          <p:nvPr>
            <p:ph idx="1"/>
          </p:nvPr>
        </p:nvSpPr>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10"/>
          </p:nvPr>
        </p:nvSpPr>
        <p:spPr/>
        <p:txBody>
          <a:bodyPr/>
          <a:lstStyle/>
          <a:p>
            <a:fld id="{A8EFAABF-ABB6-49E8-B8E6-01C0964E751C}" type="datetimeFigureOut">
              <a:rPr lang="th-TH" smtClean="0"/>
              <a:pPr/>
              <a:t>22/04/68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402675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963084" y="4406901"/>
            <a:ext cx="10363200" cy="1362075"/>
          </a:xfrm>
        </p:spPr>
        <p:txBody>
          <a:bodyPr anchor="t"/>
          <a:lstStyle>
            <a:lvl1pPr algn="l">
              <a:defRPr sz="4000" b="1" cap="all"/>
            </a:lvl1p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A8EFAABF-ABB6-49E8-B8E6-01C0964E751C}" type="datetimeFigureOut">
              <a:rPr lang="th-TH" smtClean="0"/>
              <a:pPr/>
              <a:t>22/04/68</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132416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เนื้อหา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เนื้อหา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ยึดวันที่ 4"/>
          <p:cNvSpPr>
            <a:spLocks noGrp="1"/>
          </p:cNvSpPr>
          <p:nvPr>
            <p:ph type="dt" sz="half" idx="10"/>
          </p:nvPr>
        </p:nvSpPr>
        <p:spPr/>
        <p:txBody>
          <a:bodyPr/>
          <a:lstStyle/>
          <a:p>
            <a:fld id="{A8EFAABF-ABB6-49E8-B8E6-01C0964E751C}" type="datetimeFigureOut">
              <a:rPr lang="th-TH" smtClean="0"/>
              <a:pPr/>
              <a:t>22/04/68</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232029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4" name="ตัวยึดเนื้อหา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ยึดข้อความ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6" name="ตัวยึดเนื้อหา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ยึดวันที่ 6"/>
          <p:cNvSpPr>
            <a:spLocks noGrp="1"/>
          </p:cNvSpPr>
          <p:nvPr>
            <p:ph type="dt" sz="half" idx="10"/>
          </p:nvPr>
        </p:nvSpPr>
        <p:spPr/>
        <p:txBody>
          <a:bodyPr/>
          <a:lstStyle/>
          <a:p>
            <a:fld id="{A8EFAABF-ABB6-49E8-B8E6-01C0964E751C}" type="datetimeFigureOut">
              <a:rPr lang="th-TH" smtClean="0"/>
              <a:pPr/>
              <a:t>22/04/68</a:t>
            </a:fld>
            <a:endParaRPr lang="th-TH"/>
          </a:p>
        </p:txBody>
      </p:sp>
      <p:sp>
        <p:nvSpPr>
          <p:cNvPr id="8" name="ตัวยึดท้ายกระดาษ 7"/>
          <p:cNvSpPr>
            <a:spLocks noGrp="1"/>
          </p:cNvSpPr>
          <p:nvPr>
            <p:ph type="ftr" sz="quarter" idx="11"/>
          </p:nvPr>
        </p:nvSpPr>
        <p:spPr/>
        <p:txBody>
          <a:bodyPr/>
          <a:lstStyle/>
          <a:p>
            <a:endParaRPr lang="th-TH"/>
          </a:p>
        </p:txBody>
      </p:sp>
      <p:sp>
        <p:nvSpPr>
          <p:cNvPr id="9" name="ตัวยึดหมายเลขภาพนิ่ง 8"/>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58367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วันที่ 2"/>
          <p:cNvSpPr>
            <a:spLocks noGrp="1"/>
          </p:cNvSpPr>
          <p:nvPr>
            <p:ph type="dt" sz="half" idx="10"/>
          </p:nvPr>
        </p:nvSpPr>
        <p:spPr/>
        <p:txBody>
          <a:bodyPr/>
          <a:lstStyle/>
          <a:p>
            <a:fld id="{A8EFAABF-ABB6-49E8-B8E6-01C0964E751C}" type="datetimeFigureOut">
              <a:rPr lang="th-TH" smtClean="0"/>
              <a:pPr/>
              <a:t>22/04/68</a:t>
            </a:fld>
            <a:endParaRPr lang="th-TH"/>
          </a:p>
        </p:txBody>
      </p:sp>
      <p:sp>
        <p:nvSpPr>
          <p:cNvPr id="4" name="ตัวยึดท้ายกระดาษ 3"/>
          <p:cNvSpPr>
            <a:spLocks noGrp="1"/>
          </p:cNvSpPr>
          <p:nvPr>
            <p:ph type="ftr" sz="quarter" idx="11"/>
          </p:nvPr>
        </p:nvSpPr>
        <p:spPr/>
        <p:txBody>
          <a:bodyPr/>
          <a:lstStyle/>
          <a:p>
            <a:endParaRPr lang="th-TH"/>
          </a:p>
        </p:txBody>
      </p:sp>
      <p:sp>
        <p:nvSpPr>
          <p:cNvPr id="5" name="ตัวยึดหมายเลขภาพนิ่ง 4"/>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373980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A8EFAABF-ABB6-49E8-B8E6-01C0964E751C}" type="datetimeFigureOut">
              <a:rPr lang="th-TH" smtClean="0"/>
              <a:pPr/>
              <a:t>22/04/68</a:t>
            </a:fld>
            <a:endParaRPr lang="th-TH"/>
          </a:p>
        </p:txBody>
      </p:sp>
      <p:sp>
        <p:nvSpPr>
          <p:cNvPr id="3" name="ตัวยึดท้ายกระดาษ 2"/>
          <p:cNvSpPr>
            <a:spLocks noGrp="1"/>
          </p:cNvSpPr>
          <p:nvPr>
            <p:ph type="ftr" sz="quarter" idx="11"/>
          </p:nvPr>
        </p:nvSpPr>
        <p:spPr/>
        <p:txBody>
          <a:bodyPr/>
          <a:lstStyle/>
          <a:p>
            <a:endParaRPr lang="th-TH"/>
          </a:p>
        </p:txBody>
      </p:sp>
      <p:sp>
        <p:nvSpPr>
          <p:cNvPr id="4" name="ตัวยึดหมายเลขภาพนิ่ง 3"/>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36839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09601" y="273050"/>
            <a:ext cx="4011084" cy="1162050"/>
          </a:xfrm>
        </p:spPr>
        <p:txBody>
          <a:bodyPr anchor="b"/>
          <a:lstStyle>
            <a:lvl1pPr algn="l">
              <a:defRPr sz="2000" b="1"/>
            </a:lvl1pPr>
          </a:lstStyle>
          <a:p>
            <a:r>
              <a:rPr lang="th-TH"/>
              <a:t>คลิกเพื่อแก้ไขลักษณะชื่อเรื่องต้นแบบ</a:t>
            </a:r>
          </a:p>
        </p:txBody>
      </p:sp>
      <p:sp>
        <p:nvSpPr>
          <p:cNvPr id="3" name="ตัวยึดเนื้อหา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ข้อความ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A8EFAABF-ABB6-49E8-B8E6-01C0964E751C}" type="datetimeFigureOut">
              <a:rPr lang="th-TH" smtClean="0"/>
              <a:pPr/>
              <a:t>22/04/68</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131381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389717" y="4800600"/>
            <a:ext cx="7315200" cy="566738"/>
          </a:xfrm>
        </p:spPr>
        <p:txBody>
          <a:bodyPr anchor="b"/>
          <a:lstStyle>
            <a:lvl1pPr algn="l">
              <a:defRPr sz="2000" b="1"/>
            </a:lvl1pPr>
          </a:lstStyle>
          <a:p>
            <a:r>
              <a:rPr lang="th-TH"/>
              <a:t>คลิกเพื่อแก้ไขลักษณะชื่อเรื่องต้นแบบ</a:t>
            </a:r>
          </a:p>
        </p:txBody>
      </p:sp>
      <p:sp>
        <p:nvSpPr>
          <p:cNvPr id="3" name="ตัวยึดรูปภาพ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A8EFAABF-ABB6-49E8-B8E6-01C0964E751C}" type="datetimeFigureOut">
              <a:rPr lang="th-TH" smtClean="0"/>
              <a:pPr/>
              <a:t>22/04/68</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1F801F0D-99EF-4E82-AE7C-1CD67DD2CCCC}" type="slidenum">
              <a:rPr lang="th-TH" smtClean="0"/>
              <a:pPr/>
              <a:t>‹#›</a:t>
            </a:fld>
            <a:endParaRPr lang="th-TH"/>
          </a:p>
        </p:txBody>
      </p:sp>
    </p:spTree>
    <p:extLst>
      <p:ext uri="{BB962C8B-B14F-4D97-AF65-F5344CB8AC3E}">
        <p14:creationId xmlns:p14="http://schemas.microsoft.com/office/powerpoint/2010/main" val="363318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FAABF-ABB6-49E8-B8E6-01C0964E751C}" type="datetimeFigureOut">
              <a:rPr lang="th-TH" smtClean="0"/>
              <a:pPr/>
              <a:t>22/04/68</a:t>
            </a:fld>
            <a:endParaRPr lang="th-TH"/>
          </a:p>
        </p:txBody>
      </p:sp>
      <p:sp>
        <p:nvSpPr>
          <p:cNvPr id="5" name="ตัวยึดท้ายกระดา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ยึดหมายเลขภาพนิ่ง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01F0D-99EF-4E82-AE7C-1CD67DD2CCCC}" type="slidenum">
              <a:rPr lang="th-TH" smtClean="0"/>
              <a:pPr/>
              <a:t>‹#›</a:t>
            </a:fld>
            <a:endParaRPr lang="th-TH"/>
          </a:p>
        </p:txBody>
      </p:sp>
    </p:spTree>
    <p:extLst>
      <p:ext uri="{BB962C8B-B14F-4D97-AF65-F5344CB8AC3E}">
        <p14:creationId xmlns:p14="http://schemas.microsoft.com/office/powerpoint/2010/main" val="129949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ชื่อเรื่อง 1">
            <a:extLst>
              <a:ext uri="{FF2B5EF4-FFF2-40B4-BE49-F238E27FC236}">
                <a16:creationId xmlns:a16="http://schemas.microsoft.com/office/drawing/2014/main" id="{D373BEC2-5F6F-4AEC-853F-67AB36CF3812}"/>
              </a:ext>
            </a:extLst>
          </p:cNvPr>
          <p:cNvSpPr>
            <a:spLocks noGrp="1"/>
          </p:cNvSpPr>
          <p:nvPr>
            <p:ph type="title"/>
          </p:nvPr>
        </p:nvSpPr>
        <p:spPr>
          <a:xfrm>
            <a:off x="748990" y="1708523"/>
            <a:ext cx="10694019" cy="4480404"/>
          </a:xfrm>
          <a:solidFill>
            <a:schemeClr val="accent3">
              <a:lumMod val="20000"/>
              <a:lumOff val="80000"/>
            </a:schemeClr>
          </a:solidFill>
        </p:spPr>
        <p:txBody>
          <a:bodyPr>
            <a:noAutofit/>
          </a:bodyPr>
          <a:lstStyle/>
          <a:p>
            <a:pPr algn="l"/>
            <a:br>
              <a:rPr lang="th-TH" sz="3600" b="1" dirty="0">
                <a:latin typeface="Angsana New" panose="02020603050405020304" pitchFamily="18" charset="-34"/>
              </a:rPr>
            </a:br>
            <a:r>
              <a:rPr lang="th-TH" sz="3600" b="1" dirty="0">
                <a:latin typeface="Angsana New" panose="02020603050405020304" pitchFamily="18" charset="-34"/>
              </a:rPr>
              <a:t>เงินอุดหนุนเฉพาะกิจ </a:t>
            </a:r>
            <a:r>
              <a:rPr lang="th-TH" sz="3600" b="1" dirty="0">
                <a:solidFill>
                  <a:srgbClr val="FF0000"/>
                </a:solidFill>
                <a:latin typeface="Angsana New" panose="02020603050405020304" pitchFamily="18" charset="-34"/>
              </a:rPr>
              <a:t>ด้านที่ 1. การจัดบริการสาธารณะด้านการศึกษา</a:t>
            </a:r>
            <a:br>
              <a:rPr lang="th-TH" sz="3600" b="1" dirty="0">
                <a:solidFill>
                  <a:srgbClr val="FF0000"/>
                </a:solidFill>
                <a:latin typeface="Angsana New" panose="02020603050405020304" pitchFamily="18" charset="-34"/>
              </a:rPr>
            </a:br>
            <a:r>
              <a:rPr lang="th-TH" sz="3600" b="1" dirty="0">
                <a:latin typeface="Angsana New" panose="02020603050405020304" pitchFamily="18" charset="-34"/>
              </a:rPr>
              <a:t>หน่วยรับงบประมาณ  </a:t>
            </a:r>
            <a:r>
              <a:rPr lang="th-TH" sz="3600" b="1" dirty="0">
                <a:solidFill>
                  <a:srgbClr val="FF0000"/>
                </a:solidFill>
                <a:latin typeface="Angsana New" panose="02020603050405020304" pitchFamily="18" charset="-34"/>
              </a:rPr>
              <a:t>เทศบาลนครขอนแก่น</a:t>
            </a:r>
            <a:br>
              <a:rPr lang="th-TH" sz="3600" b="1" dirty="0"/>
            </a:br>
            <a:r>
              <a:rPr lang="th-TH" sz="2800" b="1" dirty="0"/>
              <a:t>1) ค่าครุภัณฑ์ </a:t>
            </a:r>
            <a:br>
              <a:rPr lang="en-US" sz="2800" b="1" dirty="0"/>
            </a:br>
            <a:r>
              <a:rPr lang="th-TH" sz="2800" b="1" dirty="0">
                <a:solidFill>
                  <a:srgbClr val="FF0000"/>
                </a:solidFill>
              </a:rPr>
              <a:t>เ</a:t>
            </a:r>
            <a:r>
              <a:rPr lang="th-TH" sz="2800" b="1" dirty="0" err="1">
                <a:solidFill>
                  <a:srgbClr val="FF0000"/>
                </a:solidFill>
              </a:rPr>
              <a:t>ครื่อ</a:t>
            </a:r>
            <a:r>
              <a:rPr lang="th-TH" sz="2800" b="1" dirty="0">
                <a:solidFill>
                  <a:srgbClr val="FF0000"/>
                </a:solidFill>
              </a:rPr>
              <a:t>งม</a:t>
            </a:r>
            <a:r>
              <a:rPr lang="th-TH" sz="2800" b="1" dirty="0" err="1">
                <a:solidFill>
                  <a:srgbClr val="FF0000"/>
                </a:solidFill>
              </a:rPr>
              <a:t>ัล</a:t>
            </a:r>
            <a:r>
              <a:rPr lang="th-TH" sz="2800" b="1" dirty="0">
                <a:solidFill>
                  <a:srgbClr val="FF0000"/>
                </a:solidFill>
              </a:rPr>
              <a:t>ติมิเดียโปรเจ</a:t>
            </a:r>
            <a:r>
              <a:rPr lang="th-TH" sz="2800" b="1" dirty="0" err="1">
                <a:solidFill>
                  <a:srgbClr val="FF0000"/>
                </a:solidFill>
              </a:rPr>
              <a:t>็คเต</a:t>
            </a:r>
            <a:r>
              <a:rPr lang="th-TH" sz="2800" b="1" dirty="0">
                <a:solidFill>
                  <a:srgbClr val="FF0000"/>
                </a:solidFill>
              </a:rPr>
              <a:t>อร์ ระดับ </a:t>
            </a:r>
            <a:r>
              <a:rPr lang="en-US" sz="2800" b="1" dirty="0">
                <a:solidFill>
                  <a:srgbClr val="FF0000"/>
                </a:solidFill>
              </a:rPr>
              <a:t>XGA </a:t>
            </a:r>
            <a:r>
              <a:rPr lang="th-TH" sz="2800" b="1" dirty="0">
                <a:solidFill>
                  <a:srgbClr val="FF0000"/>
                </a:solidFill>
              </a:rPr>
              <a:t>ขนาด 4000 </a:t>
            </a:r>
            <a:r>
              <a:rPr lang="en-US" sz="2800" b="1" dirty="0">
                <a:solidFill>
                  <a:srgbClr val="FF0000"/>
                </a:solidFill>
              </a:rPr>
              <a:t>ANSI Lumens </a:t>
            </a:r>
            <a:r>
              <a:rPr lang="th-TH" sz="2800" b="1" dirty="0">
                <a:solidFill>
                  <a:srgbClr val="FF0000"/>
                </a:solidFill>
              </a:rPr>
              <a:t>สำหรับห้องเรียน </a:t>
            </a:r>
            <a:br>
              <a:rPr lang="en-US" sz="2800" b="1" dirty="0">
                <a:solidFill>
                  <a:srgbClr val="FF0000"/>
                </a:solidFill>
              </a:rPr>
            </a:br>
            <a:r>
              <a:rPr lang="en-US" sz="2800" b="1" dirty="0">
                <a:solidFill>
                  <a:srgbClr val="FF0000"/>
                </a:solidFill>
              </a:rPr>
              <a:t>Smart Classroom </a:t>
            </a:r>
            <a:r>
              <a:rPr lang="th-TH" sz="2800" b="1" dirty="0">
                <a:solidFill>
                  <a:srgbClr val="FF0000"/>
                </a:solidFill>
              </a:rPr>
              <a:t>โรงเรียนเทศบาลสวนสนุก เทศบาลนครขอนแก่น ตำบลในเมือง </a:t>
            </a:r>
            <a:br>
              <a:rPr lang="th-TH" sz="2800" b="1" dirty="0">
                <a:solidFill>
                  <a:srgbClr val="FF0000"/>
                </a:solidFill>
              </a:rPr>
            </a:br>
            <a:r>
              <a:rPr lang="th-TH" sz="2800" b="1" dirty="0">
                <a:solidFill>
                  <a:srgbClr val="FF0000"/>
                </a:solidFill>
              </a:rPr>
              <a:t>อำเภอเมืองขอนแก่น จังหวัดขอนแก่น</a:t>
            </a:r>
            <a:br>
              <a:rPr lang="th-TH" sz="2800" b="1" dirty="0"/>
            </a:br>
            <a:r>
              <a:rPr lang="th-TH" sz="2800" b="1" dirty="0"/>
              <a:t>จำนวน   12   เครื่อง   เครื่องละ  29,900  บาท   รวมเป็นเงิน </a:t>
            </a:r>
            <a:r>
              <a:rPr lang="en-US" sz="2800" b="1" dirty="0">
                <a:latin typeface="Angsana New" panose="02020603050405020304" pitchFamily="18" charset="-34"/>
              </a:rPr>
              <a:t>  358,800 </a:t>
            </a:r>
            <a:r>
              <a:rPr lang="th-TH" sz="2800" b="1" dirty="0">
                <a:latin typeface="Angsana New" panose="02020603050405020304" pitchFamily="18" charset="-34"/>
              </a:rPr>
              <a:t>  </a:t>
            </a:r>
            <a:r>
              <a:rPr lang="th-TH" sz="2800" b="1" dirty="0"/>
              <a:t>บาท</a:t>
            </a:r>
            <a:endParaRPr lang="th-TH" sz="2800" b="1" dirty="0">
              <a:latin typeface="Angsana New" panose="02020603050405020304" pitchFamily="18" charset="-34"/>
            </a:endParaRPr>
          </a:p>
        </p:txBody>
      </p:sp>
      <p:pic>
        <p:nvPicPr>
          <p:cNvPr id="7" name="รูปภาพ 6">
            <a:extLst>
              <a:ext uri="{FF2B5EF4-FFF2-40B4-BE49-F238E27FC236}">
                <a16:creationId xmlns:a16="http://schemas.microsoft.com/office/drawing/2014/main" id="{F4DE4FA4-453B-45EC-8A47-ECC51DA22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235" y="0"/>
            <a:ext cx="2063293" cy="2115587"/>
          </a:xfrm>
          <a:prstGeom prst="rect">
            <a:avLst/>
          </a:prstGeom>
        </p:spPr>
      </p:pic>
    </p:spTree>
    <p:extLst>
      <p:ext uri="{BB962C8B-B14F-4D97-AF65-F5344CB8AC3E}">
        <p14:creationId xmlns:p14="http://schemas.microsoft.com/office/powerpoint/2010/main" val="69333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0F68ACD-9515-767A-425C-065EA91425EC}"/>
              </a:ext>
            </a:extLst>
          </p:cNvPr>
          <p:cNvSpPr>
            <a:spLocks noGrp="1"/>
          </p:cNvSpPr>
          <p:nvPr>
            <p:ph type="title"/>
          </p:nvPr>
        </p:nvSpPr>
        <p:spPr>
          <a:xfrm>
            <a:off x="2300949" y="377190"/>
            <a:ext cx="7920038" cy="820741"/>
          </a:xfrm>
          <a:solidFill>
            <a:schemeClr val="accent6">
              <a:lumMod val="20000"/>
              <a:lumOff val="80000"/>
            </a:schemeClr>
          </a:solidFill>
        </p:spPr>
        <p:txBody>
          <a:bodyPr>
            <a:noAutofit/>
          </a:bodyPr>
          <a:lstStyle/>
          <a:p>
            <a:pPr>
              <a:lnSpc>
                <a:spcPct val="115000"/>
              </a:lnSpc>
              <a:spcAft>
                <a:spcPts val="1000"/>
              </a:spcAft>
              <a:defRPr/>
            </a:pPr>
            <a:r>
              <a:rPr lang="th-TH" sz="3200" b="1" dirty="0"/>
              <a:t>หลักการและเหตุผล</a:t>
            </a:r>
          </a:p>
        </p:txBody>
      </p:sp>
      <p:pic>
        <p:nvPicPr>
          <p:cNvPr id="7" name="รูปภาพ 6">
            <a:extLst>
              <a:ext uri="{FF2B5EF4-FFF2-40B4-BE49-F238E27FC236}">
                <a16:creationId xmlns:a16="http://schemas.microsoft.com/office/drawing/2014/main" id="{18262F3A-8E09-871D-5333-4B3C87782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382" y="258663"/>
            <a:ext cx="1031647" cy="1057794"/>
          </a:xfrm>
          <a:prstGeom prst="rect">
            <a:avLst/>
          </a:prstGeom>
        </p:spPr>
      </p:pic>
      <p:sp>
        <p:nvSpPr>
          <p:cNvPr id="8" name="ตัวแทนเนื้อหา 7">
            <a:extLst>
              <a:ext uri="{FF2B5EF4-FFF2-40B4-BE49-F238E27FC236}">
                <a16:creationId xmlns:a16="http://schemas.microsoft.com/office/drawing/2014/main" id="{9F11C891-4710-4074-8635-64A84F0D6D69}"/>
              </a:ext>
            </a:extLst>
          </p:cNvPr>
          <p:cNvSpPr>
            <a:spLocks noGrp="1"/>
          </p:cNvSpPr>
          <p:nvPr>
            <p:ph idx="1"/>
          </p:nvPr>
        </p:nvSpPr>
        <p:spPr/>
        <p:txBody>
          <a:bodyPr>
            <a:normAutofit/>
          </a:bodyPr>
          <a:lstStyle/>
          <a:p>
            <a:pPr marL="0" lvl="0" indent="0" algn="thaiDist">
              <a:buNone/>
            </a:pPr>
            <a:r>
              <a:rPr lang="th-TH" sz="2800" dirty="0">
                <a:latin typeface="TH SarabunPSK" panose="020B0500040200020003" pitchFamily="34" charset="-34"/>
                <a:cs typeface="TH SarabunPSK" panose="020B0500040200020003" pitchFamily="34" charset="-34"/>
              </a:rPr>
              <a:t>        ด้วยโรงเรียนเทศบาลสวนสนุก เป็นโรงเรียนที่จัดการเรียนการสอน ตั้งแต่ระดับชั้นประถมศึกษาปีที่ </a:t>
            </a:r>
            <a:r>
              <a:rPr lang="en-US" sz="2800" dirty="0">
                <a:latin typeface="TH SarabunPSK" panose="020B0500040200020003" pitchFamily="34" charset="-34"/>
                <a:cs typeface="TH SarabunPSK" panose="020B0500040200020003" pitchFamily="34" charset="-34"/>
              </a:rPr>
              <a:t>1-6</a:t>
            </a:r>
            <a:r>
              <a:rPr lang="th-TH" sz="2800" dirty="0">
                <a:latin typeface="TH SarabunPSK" panose="020B0500040200020003" pitchFamily="34" charset="-34"/>
                <a:cs typeface="TH SarabunPSK" panose="020B0500040200020003" pitchFamily="34" charset="-34"/>
              </a:rPr>
              <a:t> มีจำนวนนักเรียน </a:t>
            </a:r>
            <a:r>
              <a:rPr lang="en-US" sz="2800" dirty="0">
                <a:latin typeface="TH SarabunPSK" panose="020B0500040200020003" pitchFamily="34" charset="-34"/>
                <a:cs typeface="TH SarabunPSK" panose="020B0500040200020003" pitchFamily="34" charset="-34"/>
              </a:rPr>
              <a:t>2,453</a:t>
            </a:r>
            <a:r>
              <a:rPr lang="th-TH" sz="2800" dirty="0">
                <a:latin typeface="TH SarabunPSK" panose="020B0500040200020003" pitchFamily="34" charset="-34"/>
                <a:cs typeface="TH SarabunPSK" panose="020B0500040200020003" pitchFamily="34" charset="-34"/>
              </a:rPr>
              <a:t> คน มีจำนวนห้องเรียน </a:t>
            </a:r>
            <a:r>
              <a:rPr lang="en-US" sz="2800" dirty="0">
                <a:latin typeface="TH SarabunPSK" panose="020B0500040200020003" pitchFamily="34" charset="-34"/>
                <a:cs typeface="TH SarabunPSK" panose="020B0500040200020003" pitchFamily="34" charset="-34"/>
              </a:rPr>
              <a:t>60</a:t>
            </a:r>
            <a:r>
              <a:rPr lang="th-TH" sz="2800" dirty="0">
                <a:latin typeface="TH SarabunPSK" panose="020B0500040200020003" pitchFamily="34" charset="-34"/>
                <a:cs typeface="TH SarabunPSK" panose="020B0500040200020003" pitchFamily="34" charset="-34"/>
              </a:rPr>
              <a:t> ห้องเรียน ที่ต้องใช้อุปกรณ์ทางด้านเทคโนโลยีเพื่อใช้ในการส่งเสริมการเรียนการสอน การสร้างงานวิจัย นวัตกรรมและงานสร้างสรรค์ ซึ่งในแต่ละห้องเรียนจำเป็นต้องมีอุปกรณ์ในการนำเสนอข้อมูลเพื่อใช้ถ่ายทอดการสอนให้กับนักเรียน </a:t>
            </a:r>
            <a:r>
              <a:rPr lang="th-TH" sz="2800" spc="-40" baseline="0" dirty="0">
                <a:latin typeface="TH SarabunPSK" panose="020B0500040200020003" pitchFamily="34" charset="-34"/>
                <a:cs typeface="TH SarabunPSK" panose="020B0500040200020003" pitchFamily="34" charset="-34"/>
              </a:rPr>
              <a:t>โดยปัจจุบันเ</a:t>
            </a:r>
            <a:r>
              <a:rPr lang="th-TH" sz="2800" spc="-40" baseline="0" dirty="0" err="1">
                <a:latin typeface="TH SarabunPSK" panose="020B0500040200020003" pitchFamily="34" charset="-34"/>
                <a:cs typeface="TH SarabunPSK" panose="020B0500040200020003" pitchFamily="34" charset="-34"/>
              </a:rPr>
              <a:t>ครื่อ</a:t>
            </a:r>
            <a:r>
              <a:rPr lang="th-TH" sz="2800" spc="-40" baseline="0" dirty="0">
                <a:latin typeface="TH SarabunPSK" panose="020B0500040200020003" pitchFamily="34" charset="-34"/>
                <a:cs typeface="TH SarabunPSK" panose="020B0500040200020003" pitchFamily="34" charset="-34"/>
              </a:rPr>
              <a:t>งม</a:t>
            </a:r>
            <a:r>
              <a:rPr lang="th-TH" sz="2800" spc="-40" baseline="0" dirty="0" err="1">
                <a:latin typeface="TH SarabunPSK" panose="020B0500040200020003" pitchFamily="34" charset="-34"/>
                <a:cs typeface="TH SarabunPSK" panose="020B0500040200020003" pitchFamily="34" charset="-34"/>
              </a:rPr>
              <a:t>ัล</a:t>
            </a:r>
            <a:r>
              <a:rPr lang="th-TH" sz="2800" spc="-40" baseline="0" dirty="0">
                <a:latin typeface="TH SarabunPSK" panose="020B0500040200020003" pitchFamily="34" charset="-34"/>
                <a:cs typeface="TH SarabunPSK" panose="020B0500040200020003" pitchFamily="34" charset="-34"/>
              </a:rPr>
              <a:t>ติมิเดียโปรเจ</a:t>
            </a:r>
            <a:r>
              <a:rPr lang="th-TH" sz="2800" spc="-40" baseline="0" dirty="0" err="1">
                <a:latin typeface="TH SarabunPSK" panose="020B0500040200020003" pitchFamily="34" charset="-34"/>
                <a:cs typeface="TH SarabunPSK" panose="020B0500040200020003" pitchFamily="34" charset="-34"/>
              </a:rPr>
              <a:t>็คเต</a:t>
            </a:r>
            <a:r>
              <a:rPr lang="th-TH" sz="2800" spc="-40" baseline="0" dirty="0">
                <a:latin typeface="TH SarabunPSK" panose="020B0500040200020003" pitchFamily="34" charset="-34"/>
                <a:cs typeface="TH SarabunPSK" panose="020B0500040200020003" pitchFamily="34" charset="-34"/>
              </a:rPr>
              <a:t>อร</a:t>
            </a:r>
            <a:r>
              <a:rPr lang="th-TH" sz="2800" spc="-40" baseline="0" dirty="0" err="1">
                <a:latin typeface="TH SarabunPSK" panose="020B0500040200020003" pitchFamily="34" charset="-34"/>
                <a:cs typeface="TH SarabunPSK" panose="020B0500040200020003" pitchFamily="34" charset="-34"/>
              </a:rPr>
              <a:t>์ข</a:t>
            </a:r>
            <a:r>
              <a:rPr lang="th-TH" sz="2800" spc="-40" baseline="0" dirty="0">
                <a:latin typeface="TH SarabunPSK" panose="020B0500040200020003" pitchFamily="34" charset="-34"/>
                <a:cs typeface="TH SarabunPSK" panose="020B0500040200020003" pitchFamily="34" charset="-34"/>
              </a:rPr>
              <a:t>องโรงเรียนมีจำนวน</a:t>
            </a:r>
            <a:r>
              <a:rPr lang="en-US" sz="2800" spc="-40" dirty="0">
                <a:latin typeface="TH SarabunPSK" panose="020B0500040200020003" pitchFamily="34" charset="-34"/>
                <a:cs typeface="TH SarabunPSK" panose="020B0500040200020003" pitchFamily="34" charset="-34"/>
              </a:rPr>
              <a:t> </a:t>
            </a:r>
            <a:r>
              <a:rPr lang="en-US" sz="2800" spc="-40" baseline="0" dirty="0">
                <a:latin typeface="TH SarabunPSK" panose="020B0500040200020003" pitchFamily="34" charset="-34"/>
                <a:cs typeface="TH SarabunPSK" panose="020B0500040200020003" pitchFamily="34" charset="-34"/>
              </a:rPr>
              <a:t>14</a:t>
            </a:r>
            <a:r>
              <a:rPr lang="th-TH" sz="2800" spc="-40" baseline="0" dirty="0">
                <a:latin typeface="TH SarabunPSK" panose="020B0500040200020003" pitchFamily="34" charset="-34"/>
                <a:cs typeface="TH SarabunPSK" panose="020B0500040200020003" pitchFamily="34" charset="-34"/>
              </a:rPr>
              <a:t> ห้องเรียน ซึ่งไม่เพียงพอต่อการใช้งานและความต้องการของครูและนักเรียน</a:t>
            </a:r>
            <a:r>
              <a:rPr lang="th-TH" sz="2800" dirty="0">
                <a:latin typeface="TH SarabunPSK" panose="020B0500040200020003" pitchFamily="34" charset="-34"/>
                <a:cs typeface="TH SarabunPSK" panose="020B0500040200020003" pitchFamily="34" charset="-34"/>
              </a:rPr>
              <a:t> ดังนั้นทางโรงเรียนเทศบาลสวนสนุกจึงมีความจำเป็นอย่างยิ่งที่ต้องมีการจัดหาเ</a:t>
            </a:r>
            <a:r>
              <a:rPr lang="th-TH" sz="2800" dirty="0" err="1">
                <a:latin typeface="TH SarabunPSK" panose="020B0500040200020003" pitchFamily="34" charset="-34"/>
                <a:cs typeface="TH SarabunPSK" panose="020B0500040200020003" pitchFamily="34" charset="-34"/>
              </a:rPr>
              <a:t>ครื่อ</a:t>
            </a:r>
            <a:r>
              <a:rPr lang="th-TH" sz="2800" dirty="0">
                <a:latin typeface="TH SarabunPSK" panose="020B0500040200020003" pitchFamily="34" charset="-34"/>
                <a:cs typeface="TH SarabunPSK" panose="020B0500040200020003" pitchFamily="34" charset="-34"/>
              </a:rPr>
              <a:t>ง</a:t>
            </a:r>
            <a:r>
              <a:rPr lang="th-TH" sz="2800" spc="-20" baseline="0" dirty="0">
                <a:latin typeface="TH SarabunPSK" panose="020B0500040200020003" pitchFamily="34" charset="-34"/>
                <a:cs typeface="TH SarabunPSK" panose="020B0500040200020003" pitchFamily="34" charset="-34"/>
              </a:rPr>
              <a:t>ม</a:t>
            </a:r>
            <a:r>
              <a:rPr lang="th-TH" sz="2800" spc="-20" baseline="0" dirty="0" err="1">
                <a:latin typeface="TH SarabunPSK" panose="020B0500040200020003" pitchFamily="34" charset="-34"/>
                <a:cs typeface="TH SarabunPSK" panose="020B0500040200020003" pitchFamily="34" charset="-34"/>
              </a:rPr>
              <a:t>ัล</a:t>
            </a:r>
            <a:r>
              <a:rPr lang="th-TH" sz="2800" spc="-20" baseline="0" dirty="0">
                <a:latin typeface="TH SarabunPSK" panose="020B0500040200020003" pitchFamily="34" charset="-34"/>
                <a:cs typeface="TH SarabunPSK" panose="020B0500040200020003" pitchFamily="34" charset="-34"/>
              </a:rPr>
              <a:t>ติมิเดียโปรเจ</a:t>
            </a:r>
            <a:r>
              <a:rPr lang="th-TH" sz="2800" spc="-20" baseline="0" dirty="0" err="1">
                <a:latin typeface="TH SarabunPSK" panose="020B0500040200020003" pitchFamily="34" charset="-34"/>
                <a:cs typeface="TH SarabunPSK" panose="020B0500040200020003" pitchFamily="34" charset="-34"/>
              </a:rPr>
              <a:t>็คเต</a:t>
            </a:r>
            <a:r>
              <a:rPr lang="th-TH" sz="2800" spc="-20" baseline="0" dirty="0">
                <a:latin typeface="TH SarabunPSK" panose="020B0500040200020003" pitchFamily="34" charset="-34"/>
                <a:cs typeface="TH SarabunPSK" panose="020B0500040200020003" pitchFamily="34" charset="-34"/>
              </a:rPr>
              <a:t>อร์ ระดับ </a:t>
            </a:r>
            <a:r>
              <a:rPr lang="en-US" sz="2800" spc="-20" baseline="0" dirty="0">
                <a:latin typeface="TH SarabunPSK" panose="020B0500040200020003" pitchFamily="34" charset="-34"/>
                <a:cs typeface="TH SarabunPSK" panose="020B0500040200020003" pitchFamily="34" charset="-34"/>
              </a:rPr>
              <a:t>XGA</a:t>
            </a:r>
            <a:r>
              <a:rPr lang="th-TH" sz="2800" spc="-20" baseline="0" dirty="0">
                <a:latin typeface="TH SarabunPSK" panose="020B0500040200020003" pitchFamily="34" charset="-34"/>
                <a:cs typeface="TH SarabunPSK" panose="020B0500040200020003" pitchFamily="34" charset="-34"/>
              </a:rPr>
              <a:t> ขนาด </a:t>
            </a:r>
            <a:r>
              <a:rPr lang="en-US" sz="2800" spc="-20" baseline="0" dirty="0">
                <a:latin typeface="TH SarabunPSK" panose="020B0500040200020003" pitchFamily="34" charset="-34"/>
                <a:cs typeface="TH SarabunPSK" panose="020B0500040200020003" pitchFamily="34" charset="-34"/>
              </a:rPr>
              <a:t> 4000 ANSL Lumens</a:t>
            </a:r>
            <a:r>
              <a:rPr lang="th-TH" sz="2800" spc="-20" baseline="0" dirty="0">
                <a:latin typeface="TH SarabunPSK" panose="020B0500040200020003" pitchFamily="34" charset="-34"/>
                <a:cs typeface="TH SarabunPSK" panose="020B0500040200020003" pitchFamily="34" charset="-34"/>
              </a:rPr>
              <a:t> จำนวน </a:t>
            </a:r>
            <a:r>
              <a:rPr lang="en-US" sz="2800" spc="-20" baseline="0" dirty="0">
                <a:latin typeface="TH SarabunPSK" panose="020B0500040200020003" pitchFamily="34" charset="-34"/>
                <a:cs typeface="TH SarabunPSK" panose="020B0500040200020003" pitchFamily="34" charset="-34"/>
              </a:rPr>
              <a:t>12</a:t>
            </a:r>
            <a:r>
              <a:rPr lang="th-TH" sz="2800" spc="-20" baseline="0" dirty="0">
                <a:latin typeface="TH SarabunPSK" panose="020B0500040200020003" pitchFamily="34" charset="-34"/>
                <a:cs typeface="TH SarabunPSK" panose="020B0500040200020003" pitchFamily="34" charset="-34"/>
              </a:rPr>
              <a:t> เครื่อง ให้เพียงพอต่อความต้องการของผู้เรียน </a:t>
            </a:r>
            <a:r>
              <a:rPr lang="th-TH" sz="2800" spc="-20" dirty="0">
                <a:latin typeface="TH SarabunPSK" panose="020B0500040200020003" pitchFamily="34" charset="-34"/>
                <a:cs typeface="TH SarabunPSK" panose="020B0500040200020003" pitchFamily="34" charset="-34"/>
              </a:rPr>
              <a:t>เพิ่มประสิทธิภาพ</a:t>
            </a:r>
            <a:r>
              <a:rPr lang="th-TH" sz="2800" dirty="0">
                <a:latin typeface="TH SarabunPSK" panose="020B0500040200020003" pitchFamily="34" charset="-34"/>
                <a:cs typeface="TH SarabunPSK" panose="020B0500040200020003" pitchFamily="34" charset="-34"/>
              </a:rPr>
              <a:t> การจัดการเรียนการสอนเพื่อเป็นการพัฒนาคุณภาพทางการศึกษา โดยใช้เทคโนโลยีในการเสริมสร้างองค์ความรู้และพัฒนาทักษะของเด็กให้สอดคล้องกับการพัฒนาศักยภาพคนและยกระดับคุณภาพการเรียนรู้ ให้มีคุณภาพและเท่าเทียมอย่างมีมาตรฐาน และสอดคล้องต่อการเปลี่ยนแปลงของโลกในศตวรรษที่ </a:t>
            </a:r>
            <a:r>
              <a:rPr lang="en-US" sz="2800" dirty="0">
                <a:latin typeface="TH SarabunPSK" panose="020B0500040200020003" pitchFamily="34" charset="-34"/>
                <a:cs typeface="TH SarabunPSK" panose="020B0500040200020003" pitchFamily="34" charset="-34"/>
              </a:rPr>
              <a:t>21</a:t>
            </a:r>
            <a:endParaRPr lang="th-TH" sz="2800" dirty="0">
              <a:latin typeface="TH SarabunPSK" panose="020B0500040200020003" pitchFamily="34" charset="-34"/>
              <a:cs typeface="TH SarabunPSK" panose="020B0500040200020003" pitchFamily="34" charset="-34"/>
            </a:endParaRPr>
          </a:p>
          <a:p>
            <a:endParaRPr lang="th-TH" dirty="0">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0F68ACD-9515-767A-425C-065EA91425EC}"/>
              </a:ext>
            </a:extLst>
          </p:cNvPr>
          <p:cNvSpPr>
            <a:spLocks noGrp="1"/>
          </p:cNvSpPr>
          <p:nvPr>
            <p:ph type="title"/>
          </p:nvPr>
        </p:nvSpPr>
        <p:spPr>
          <a:xfrm>
            <a:off x="2486836" y="294302"/>
            <a:ext cx="7920038" cy="749465"/>
          </a:xfrm>
          <a:solidFill>
            <a:schemeClr val="accent6">
              <a:lumMod val="20000"/>
              <a:lumOff val="80000"/>
            </a:schemeClr>
          </a:solidFill>
        </p:spPr>
        <p:txBody>
          <a:bodyPr>
            <a:noAutofit/>
          </a:bodyPr>
          <a:lstStyle/>
          <a:p>
            <a:pPr>
              <a:lnSpc>
                <a:spcPct val="115000"/>
              </a:lnSpc>
              <a:spcAft>
                <a:spcPts val="1000"/>
              </a:spcAft>
              <a:defRPr/>
            </a:pPr>
            <a:r>
              <a:rPr lang="th-TH" sz="3200" b="1" dirty="0"/>
              <a:t>วัตถุประสงค์</a:t>
            </a:r>
          </a:p>
        </p:txBody>
      </p:sp>
      <p:pic>
        <p:nvPicPr>
          <p:cNvPr id="7" name="รูปภาพ 6">
            <a:extLst>
              <a:ext uri="{FF2B5EF4-FFF2-40B4-BE49-F238E27FC236}">
                <a16:creationId xmlns:a16="http://schemas.microsoft.com/office/drawing/2014/main" id="{18262F3A-8E09-871D-5333-4B3C87782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126" y="140138"/>
            <a:ext cx="1031647" cy="1057794"/>
          </a:xfrm>
          <a:prstGeom prst="rect">
            <a:avLst/>
          </a:prstGeom>
        </p:spPr>
      </p:pic>
      <p:sp>
        <p:nvSpPr>
          <p:cNvPr id="8" name="ตัวแทนเนื้อหา 7">
            <a:extLst>
              <a:ext uri="{FF2B5EF4-FFF2-40B4-BE49-F238E27FC236}">
                <a16:creationId xmlns:a16="http://schemas.microsoft.com/office/drawing/2014/main" id="{9F11C891-4710-4074-8635-64A84F0D6D69}"/>
              </a:ext>
            </a:extLst>
          </p:cNvPr>
          <p:cNvSpPr>
            <a:spLocks noGrp="1"/>
          </p:cNvSpPr>
          <p:nvPr>
            <p:ph idx="1"/>
          </p:nvPr>
        </p:nvSpPr>
        <p:spPr>
          <a:xfrm>
            <a:off x="872490" y="1943101"/>
            <a:ext cx="10972800" cy="4525963"/>
          </a:xfrm>
        </p:spPr>
        <p:txBody>
          <a:bodyPr/>
          <a:lstStyle/>
          <a:p>
            <a:pPr marL="0" indent="0">
              <a:buNone/>
            </a:pPr>
            <a:r>
              <a:rPr lang="th-TH" dirty="0">
                <a:latin typeface="TH SarabunPSK" panose="020B0500040200020003" pitchFamily="34" charset="-34"/>
                <a:cs typeface="TH SarabunPSK" panose="020B0500040200020003" pitchFamily="34" charset="-34"/>
              </a:rPr>
              <a:t>1. เพื่อจัดหาเ</a:t>
            </a:r>
            <a:r>
              <a:rPr lang="th-TH" dirty="0" err="1">
                <a:latin typeface="TH SarabunPSK" panose="020B0500040200020003" pitchFamily="34" charset="-34"/>
                <a:cs typeface="TH SarabunPSK" panose="020B0500040200020003" pitchFamily="34" charset="-34"/>
              </a:rPr>
              <a:t>ครื่อ</a:t>
            </a:r>
            <a:r>
              <a:rPr lang="th-TH" dirty="0">
                <a:latin typeface="TH SarabunPSK" panose="020B0500040200020003" pitchFamily="34" charset="-34"/>
                <a:cs typeface="TH SarabunPSK" panose="020B0500040200020003" pitchFamily="34" charset="-34"/>
              </a:rPr>
              <a:t>งม</a:t>
            </a:r>
            <a:r>
              <a:rPr lang="th-TH" dirty="0" err="1">
                <a:latin typeface="TH SarabunPSK" panose="020B0500040200020003" pitchFamily="34" charset="-34"/>
                <a:cs typeface="TH SarabunPSK" panose="020B0500040200020003" pitchFamily="34" charset="-34"/>
              </a:rPr>
              <a:t>ัล</a:t>
            </a:r>
            <a:r>
              <a:rPr lang="th-TH" dirty="0">
                <a:latin typeface="TH SarabunPSK" panose="020B0500040200020003" pitchFamily="34" charset="-34"/>
                <a:cs typeface="TH SarabunPSK" panose="020B0500040200020003" pitchFamily="34" charset="-34"/>
              </a:rPr>
              <a:t>ติมิเดียโปรเจ</a:t>
            </a:r>
            <a:r>
              <a:rPr lang="th-TH" dirty="0" err="1">
                <a:latin typeface="TH SarabunPSK" panose="020B0500040200020003" pitchFamily="34" charset="-34"/>
                <a:cs typeface="TH SarabunPSK" panose="020B0500040200020003" pitchFamily="34" charset="-34"/>
              </a:rPr>
              <a:t>็คเต</a:t>
            </a:r>
            <a:r>
              <a:rPr lang="th-TH" dirty="0">
                <a:latin typeface="TH SarabunPSK" panose="020B0500040200020003" pitchFamily="34" charset="-34"/>
                <a:cs typeface="TH SarabunPSK" panose="020B0500040200020003" pitchFamily="34" charset="-34"/>
              </a:rPr>
              <a:t>อร์ ระดับ </a:t>
            </a:r>
            <a:r>
              <a:rPr lang="en-US" dirty="0">
                <a:latin typeface="TH SarabunPSK" panose="020B0500040200020003" pitchFamily="34" charset="-34"/>
                <a:cs typeface="TH SarabunPSK" panose="020B0500040200020003" pitchFamily="34" charset="-34"/>
              </a:rPr>
              <a:t>XGA </a:t>
            </a:r>
            <a:r>
              <a:rPr lang="th-TH" dirty="0">
                <a:latin typeface="TH SarabunPSK" panose="020B0500040200020003" pitchFamily="34" charset="-34"/>
                <a:cs typeface="TH SarabunPSK" panose="020B0500040200020003" pitchFamily="34" charset="-34"/>
              </a:rPr>
              <a:t>ขนาด 4000 </a:t>
            </a:r>
            <a:r>
              <a:rPr lang="en-US" dirty="0">
                <a:latin typeface="TH SarabunPSK" panose="020B0500040200020003" pitchFamily="34" charset="-34"/>
                <a:cs typeface="TH SarabunPSK" panose="020B0500040200020003" pitchFamily="34" charset="-34"/>
              </a:rPr>
              <a:t>ANSL Lumens </a:t>
            </a:r>
            <a:endParaRPr lang="th-TH" dirty="0">
              <a:latin typeface="TH SarabunPSK" panose="020B0500040200020003" pitchFamily="34" charset="-34"/>
              <a:cs typeface="TH SarabunPSK" panose="020B0500040200020003" pitchFamily="34" charset="-34"/>
            </a:endParaRPr>
          </a:p>
          <a:p>
            <a:pPr marL="0" indent="0">
              <a:buNone/>
            </a:pPr>
            <a:r>
              <a:rPr lang="th-TH" dirty="0">
                <a:latin typeface="TH SarabunPSK" panose="020B0500040200020003" pitchFamily="34" charset="-34"/>
                <a:cs typeface="TH SarabunPSK" panose="020B0500040200020003" pitchFamily="34" charset="-34"/>
              </a:rPr>
              <a:t>   จำนวน 12 เครื่อง	</a:t>
            </a:r>
          </a:p>
          <a:p>
            <a:pPr marL="0" indent="0">
              <a:buNone/>
            </a:pPr>
            <a:r>
              <a:rPr lang="th-TH" dirty="0">
                <a:latin typeface="TH SarabunPSK" panose="020B0500040200020003" pitchFamily="34" charset="-34"/>
                <a:cs typeface="TH SarabunPSK" panose="020B0500040200020003" pitchFamily="34" charset="-34"/>
              </a:rPr>
              <a:t>2. เพื่อเพิ่มประสิทธิภาพการจัดการเรียนการสอน</a:t>
            </a:r>
          </a:p>
          <a:p>
            <a:pPr marL="0" indent="0">
              <a:buNone/>
            </a:pPr>
            <a:endParaRPr lang="th-TH" dirty="0"/>
          </a:p>
        </p:txBody>
      </p:sp>
    </p:spTree>
    <p:extLst>
      <p:ext uri="{BB962C8B-B14F-4D97-AF65-F5344CB8AC3E}">
        <p14:creationId xmlns:p14="http://schemas.microsoft.com/office/powerpoint/2010/main" val="24493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0F68ACD-9515-767A-425C-065EA91425EC}"/>
              </a:ext>
            </a:extLst>
          </p:cNvPr>
          <p:cNvSpPr>
            <a:spLocks noGrp="1"/>
          </p:cNvSpPr>
          <p:nvPr>
            <p:ph type="title"/>
          </p:nvPr>
        </p:nvSpPr>
        <p:spPr>
          <a:xfrm>
            <a:off x="2486836" y="385666"/>
            <a:ext cx="7920038" cy="711614"/>
          </a:xfrm>
          <a:solidFill>
            <a:schemeClr val="accent6">
              <a:lumMod val="20000"/>
              <a:lumOff val="80000"/>
            </a:schemeClr>
          </a:solidFill>
        </p:spPr>
        <p:txBody>
          <a:bodyPr>
            <a:noAutofit/>
          </a:bodyPr>
          <a:lstStyle/>
          <a:p>
            <a:pPr>
              <a:lnSpc>
                <a:spcPct val="115000"/>
              </a:lnSpc>
              <a:spcAft>
                <a:spcPts val="1000"/>
              </a:spcAft>
              <a:defRPr/>
            </a:pPr>
            <a:r>
              <a:rPr lang="th-TH" sz="3200" b="1" dirty="0"/>
              <a:t>เป้าหมายการดำเนินการ</a:t>
            </a:r>
          </a:p>
        </p:txBody>
      </p:sp>
      <p:pic>
        <p:nvPicPr>
          <p:cNvPr id="7" name="รูปภาพ 6">
            <a:extLst>
              <a:ext uri="{FF2B5EF4-FFF2-40B4-BE49-F238E27FC236}">
                <a16:creationId xmlns:a16="http://schemas.microsoft.com/office/drawing/2014/main" id="{18262F3A-8E09-871D-5333-4B3C87782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136" y="212576"/>
            <a:ext cx="1031647" cy="1057794"/>
          </a:xfrm>
          <a:prstGeom prst="rect">
            <a:avLst/>
          </a:prstGeom>
        </p:spPr>
      </p:pic>
      <p:sp>
        <p:nvSpPr>
          <p:cNvPr id="8" name="ตัวแทนเนื้อหา 7">
            <a:extLst>
              <a:ext uri="{FF2B5EF4-FFF2-40B4-BE49-F238E27FC236}">
                <a16:creationId xmlns:a16="http://schemas.microsoft.com/office/drawing/2014/main" id="{9F11C891-4710-4074-8635-64A84F0D6D69}"/>
              </a:ext>
            </a:extLst>
          </p:cNvPr>
          <p:cNvSpPr>
            <a:spLocks noGrp="1"/>
          </p:cNvSpPr>
          <p:nvPr>
            <p:ph idx="1"/>
          </p:nvPr>
        </p:nvSpPr>
        <p:spPr/>
        <p:txBody>
          <a:bodyPr/>
          <a:lstStyle/>
          <a:p>
            <a:pPr lvl="0" algn="thaiDist">
              <a:buFontTx/>
              <a:buNone/>
            </a:pPr>
            <a:r>
              <a:rPr lang="th-TH" sz="3600" b="1" dirty="0">
                <a:latin typeface="TH SarabunPSK" panose="020B0500040200020003" pitchFamily="34" charset="-34"/>
                <a:cs typeface="TH SarabunPSK" panose="020B0500040200020003" pitchFamily="34" charset="-34"/>
              </a:rPr>
              <a:t>เป้าหมายเชิงปริมาณ </a:t>
            </a:r>
            <a:endParaRPr lang="th-TH" sz="3600" dirty="0">
              <a:latin typeface="TH SarabunPSK" panose="020B0500040200020003" pitchFamily="34" charset="-34"/>
              <a:cs typeface="TH SarabunPSK" panose="020B0500040200020003" pitchFamily="34" charset="-34"/>
            </a:endParaRPr>
          </a:p>
          <a:p>
            <a:pPr lvl="0"/>
            <a:r>
              <a:rPr lang="th-TH" sz="3200" dirty="0">
                <a:latin typeface="TH SarabunPSK" panose="020B0500040200020003" pitchFamily="34" charset="-34"/>
                <a:cs typeface="TH SarabunPSK" panose="020B0500040200020003" pitchFamily="34" charset="-34"/>
              </a:rPr>
              <a:t>เครื่องมัลติมีเดีย</a:t>
            </a:r>
            <a:r>
              <a:rPr lang="th-TH" sz="3200" dirty="0" err="1">
                <a:latin typeface="TH SarabunPSK" panose="020B0500040200020003" pitchFamily="34" charset="-34"/>
                <a:cs typeface="TH SarabunPSK" panose="020B0500040200020003" pitchFamily="34" charset="-34"/>
              </a:rPr>
              <a:t>โปรเจคเตอร์</a:t>
            </a:r>
            <a:r>
              <a:rPr lang="th-TH" sz="3200" dirty="0">
                <a:latin typeface="TH SarabunPSK" panose="020B0500040200020003" pitchFamily="34" charset="-34"/>
                <a:cs typeface="TH SarabunPSK" panose="020B0500040200020003" pitchFamily="34" charset="-34"/>
              </a:rPr>
              <a:t> ระดับ </a:t>
            </a:r>
            <a:r>
              <a:rPr lang="en-US" sz="3200" dirty="0">
                <a:latin typeface="TH SarabunPSK" panose="020B0500040200020003" pitchFamily="34" charset="-34"/>
                <a:cs typeface="TH SarabunPSK" panose="020B0500040200020003" pitchFamily="34" charset="-34"/>
              </a:rPr>
              <a:t>XGA </a:t>
            </a:r>
            <a:r>
              <a:rPr lang="th-TH" sz="3200" dirty="0">
                <a:latin typeface="TH SarabunPSK" panose="020B0500040200020003" pitchFamily="34" charset="-34"/>
                <a:cs typeface="TH SarabunPSK" panose="020B0500040200020003" pitchFamily="34" charset="-34"/>
              </a:rPr>
              <a:t>ขนาด 4000</a:t>
            </a:r>
            <a:r>
              <a:rPr lang="en-US" sz="3200" dirty="0">
                <a:latin typeface="TH SarabunPSK" panose="020B0500040200020003" pitchFamily="34" charset="-34"/>
                <a:cs typeface="TH SarabunPSK" panose="020B0500040200020003" pitchFamily="34" charset="-34"/>
              </a:rPr>
              <a:t> ANSL Lumens </a:t>
            </a:r>
            <a:r>
              <a:rPr lang="th-TH" sz="3200" dirty="0">
                <a:latin typeface="TH SarabunPSK" panose="020B0500040200020003" pitchFamily="34" charset="-34"/>
                <a:cs typeface="TH SarabunPSK" panose="020B0500040200020003" pitchFamily="34" charset="-34"/>
              </a:rPr>
              <a:t>จำนวน 12 เครื่อง</a:t>
            </a:r>
            <a:endParaRPr lang="en-US" sz="3200" dirty="0">
              <a:latin typeface="TH SarabunPSK" panose="020B0500040200020003" pitchFamily="34" charset="-34"/>
              <a:cs typeface="TH SarabunPSK" panose="020B0500040200020003" pitchFamily="34" charset="-34"/>
            </a:endParaRPr>
          </a:p>
          <a:p>
            <a:pPr lvl="0">
              <a:buNone/>
            </a:pPr>
            <a:r>
              <a:rPr lang="th-TH" sz="3600" b="1" dirty="0">
                <a:latin typeface="TH SarabunPSK" panose="020B0500040200020003" pitchFamily="34" charset="-34"/>
                <a:cs typeface="TH SarabunPSK" panose="020B0500040200020003" pitchFamily="34" charset="-34"/>
              </a:rPr>
              <a:t>เป้าหมายเชิงคุณภาพ </a:t>
            </a:r>
            <a:endParaRPr lang="en-US" sz="3600" dirty="0">
              <a:latin typeface="TH SarabunPSK" panose="020B0500040200020003" pitchFamily="34" charset="-34"/>
              <a:cs typeface="TH SarabunPSK" panose="020B0500040200020003" pitchFamily="34" charset="-34"/>
            </a:endParaRPr>
          </a:p>
          <a:p>
            <a:pPr lvl="0"/>
            <a:r>
              <a:rPr lang="th-TH" sz="3200" dirty="0">
                <a:latin typeface="TH SarabunPSK" panose="020B0500040200020003" pitchFamily="34" charset="-34"/>
                <a:cs typeface="TH SarabunPSK" panose="020B0500040200020003" pitchFamily="34" charset="-34"/>
              </a:rPr>
              <a:t>โรงเรียนมีเครื่องมัลติมีเดีย</a:t>
            </a:r>
            <a:r>
              <a:rPr lang="th-TH" sz="3200" dirty="0" err="1">
                <a:latin typeface="TH SarabunPSK" panose="020B0500040200020003" pitchFamily="34" charset="-34"/>
                <a:cs typeface="TH SarabunPSK" panose="020B0500040200020003" pitchFamily="34" charset="-34"/>
              </a:rPr>
              <a:t>โปรเจคเตอร์</a:t>
            </a:r>
            <a:r>
              <a:rPr lang="th-TH" sz="3200" dirty="0">
                <a:latin typeface="TH SarabunPSK" panose="020B0500040200020003" pitchFamily="34" charset="-34"/>
                <a:cs typeface="TH SarabunPSK" panose="020B0500040200020003" pitchFamily="34" charset="-34"/>
              </a:rPr>
              <a:t> ระดับ </a:t>
            </a:r>
            <a:r>
              <a:rPr lang="en-US" sz="3200" dirty="0">
                <a:latin typeface="TH SarabunPSK" panose="020B0500040200020003" pitchFamily="34" charset="-34"/>
                <a:cs typeface="TH SarabunPSK" panose="020B0500040200020003" pitchFamily="34" charset="-34"/>
              </a:rPr>
              <a:t>XGA </a:t>
            </a:r>
            <a:r>
              <a:rPr lang="th-TH" sz="3200" dirty="0">
                <a:latin typeface="TH SarabunPSK" panose="020B0500040200020003" pitchFamily="34" charset="-34"/>
                <a:cs typeface="TH SarabunPSK" panose="020B0500040200020003" pitchFamily="34" charset="-34"/>
              </a:rPr>
              <a:t>ขนาด 4000</a:t>
            </a:r>
            <a:r>
              <a:rPr lang="en-US" sz="3200" dirty="0">
                <a:latin typeface="TH SarabunPSK" panose="020B0500040200020003" pitchFamily="34" charset="-34"/>
                <a:cs typeface="TH SarabunPSK" panose="020B0500040200020003" pitchFamily="34" charset="-34"/>
              </a:rPr>
              <a:t> ANSL Lumens </a:t>
            </a:r>
            <a:r>
              <a:rPr lang="th-TH" sz="3200" dirty="0">
                <a:latin typeface="TH SarabunPSK" panose="020B0500040200020003" pitchFamily="34" charset="-34"/>
                <a:cs typeface="TH SarabunPSK" panose="020B0500040200020003" pitchFamily="34" charset="-34"/>
              </a:rPr>
              <a:t>เพิ่มประสิทธิภาพในการจัดการเรียนรู้ของผู้เรียน และเพียงพอกับความต้องการในการจัดการเรียนการสอน</a:t>
            </a:r>
          </a:p>
          <a:p>
            <a:pPr lvl="0"/>
            <a:endParaRPr lang="th-TH" sz="1600" dirty="0">
              <a:latin typeface="TH SarabunPSK" panose="020B0500040200020003" pitchFamily="34" charset="-34"/>
              <a:cs typeface="TH SarabunPSK" panose="020B0500040200020003" pitchFamily="34" charset="-34"/>
            </a:endParaRPr>
          </a:p>
          <a:p>
            <a:r>
              <a:rPr lang="th-TH" sz="3200" dirty="0">
                <a:latin typeface="TH SarabunPSK" panose="020B0500040200020003" pitchFamily="34" charset="-34"/>
                <a:cs typeface="TH SarabunPSK" panose="020B0500040200020003" pitchFamily="34" charset="-34"/>
              </a:rPr>
              <a:t>งบประมาณ จำนวน 358,800 บาท	</a:t>
            </a:r>
          </a:p>
          <a:p>
            <a:endParaRPr lang="th-TH" dirty="0"/>
          </a:p>
        </p:txBody>
      </p:sp>
    </p:spTree>
    <p:extLst>
      <p:ext uri="{BB962C8B-B14F-4D97-AF65-F5344CB8AC3E}">
        <p14:creationId xmlns:p14="http://schemas.microsoft.com/office/powerpoint/2010/main" val="323738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0F68ACD-9515-767A-425C-065EA91425EC}"/>
              </a:ext>
            </a:extLst>
          </p:cNvPr>
          <p:cNvSpPr>
            <a:spLocks noGrp="1"/>
          </p:cNvSpPr>
          <p:nvPr>
            <p:ph type="title"/>
          </p:nvPr>
        </p:nvSpPr>
        <p:spPr>
          <a:xfrm>
            <a:off x="2486835" y="212576"/>
            <a:ext cx="8619779" cy="1239034"/>
          </a:xfrm>
          <a:solidFill>
            <a:schemeClr val="accent6">
              <a:lumMod val="20000"/>
              <a:lumOff val="80000"/>
            </a:schemeClr>
          </a:solidFill>
        </p:spPr>
        <p:txBody>
          <a:bodyPr>
            <a:noAutofit/>
          </a:bodyPr>
          <a:lstStyle/>
          <a:p>
            <a:pPr>
              <a:lnSpc>
                <a:spcPct val="115000"/>
              </a:lnSpc>
              <a:spcAft>
                <a:spcPts val="1000"/>
              </a:spcAft>
              <a:defRPr/>
            </a:pPr>
            <a:br>
              <a:rPr lang="th-TH" sz="3200" b="1" dirty="0"/>
            </a:br>
            <a:r>
              <a:rPr lang="th-TH" sz="3200" b="1" dirty="0"/>
              <a:t>ภาพถ่ายห้องเรียน และบริเวณพื้นที่ที่จะทำการติดตั้งชุดอุปกรณ์ (ภาพถ่ายอาคารเรียนหลังใหม่ )</a:t>
            </a:r>
            <a:br>
              <a:rPr lang="th-TH" sz="3200" b="1" dirty="0"/>
            </a:br>
            <a:endParaRPr lang="th-TH" sz="3200" b="1" dirty="0"/>
          </a:p>
        </p:txBody>
      </p:sp>
      <p:pic>
        <p:nvPicPr>
          <p:cNvPr id="7" name="รูปภาพ 6">
            <a:extLst>
              <a:ext uri="{FF2B5EF4-FFF2-40B4-BE49-F238E27FC236}">
                <a16:creationId xmlns:a16="http://schemas.microsoft.com/office/drawing/2014/main" id="{18262F3A-8E09-871D-5333-4B3C87782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688" y="303196"/>
            <a:ext cx="1031647" cy="1057794"/>
          </a:xfrm>
          <a:prstGeom prst="rect">
            <a:avLst/>
          </a:prstGeom>
        </p:spPr>
      </p:pic>
      <p:pic>
        <p:nvPicPr>
          <p:cNvPr id="5" name="ตัวแทนเนื้อหา 4">
            <a:extLst>
              <a:ext uri="{FF2B5EF4-FFF2-40B4-BE49-F238E27FC236}">
                <a16:creationId xmlns:a16="http://schemas.microsoft.com/office/drawing/2014/main" id="{E51890BB-41FC-4D22-AFB9-A8D2A1636A79}"/>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991619" y="1547003"/>
            <a:ext cx="4392411" cy="3296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รูปภาพ 5">
            <a:extLst>
              <a:ext uri="{FF2B5EF4-FFF2-40B4-BE49-F238E27FC236}">
                <a16:creationId xmlns:a16="http://schemas.microsoft.com/office/drawing/2014/main" id="{67E71826-16D5-4731-BC7C-6261103C748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56" y="1528463"/>
            <a:ext cx="4038219" cy="2778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รูปภาพ 8">
            <a:extLst>
              <a:ext uri="{FF2B5EF4-FFF2-40B4-BE49-F238E27FC236}">
                <a16:creationId xmlns:a16="http://schemas.microsoft.com/office/drawing/2014/main" id="{2FFD8F0B-E149-4E47-A30F-F5344C1C505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7076" y="4200138"/>
            <a:ext cx="3990813" cy="2657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รูปภาพ 9">
            <a:extLst>
              <a:ext uri="{FF2B5EF4-FFF2-40B4-BE49-F238E27FC236}">
                <a16:creationId xmlns:a16="http://schemas.microsoft.com/office/drawing/2014/main" id="{CD673F35-9DF7-4848-876C-F5965FA33D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3975" y="4035498"/>
            <a:ext cx="4238025" cy="2822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68349305"/>
      </p:ext>
    </p:extLst>
  </p:cSld>
  <p:clrMapOvr>
    <a:masterClrMapping/>
  </p:clrMapOvr>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381</Words>
  <Application>Microsoft Office PowerPoint</Application>
  <PresentationFormat>แบบจอกว้าง</PresentationFormat>
  <Paragraphs>19</Paragraphs>
  <Slides>5</Slides>
  <Notes>4</Notes>
  <HiddenSlides>0</HiddenSlides>
  <MMClips>0</MMClips>
  <ScaleCrop>false</ScaleCrop>
  <HeadingPairs>
    <vt:vector size="6" baseType="variant">
      <vt:variant>
        <vt:lpstr>ฟอนต์ที่ถูกใช้</vt:lpstr>
      </vt:variant>
      <vt:variant>
        <vt:i4>4</vt:i4>
      </vt:variant>
      <vt:variant>
        <vt:lpstr>ธีม</vt:lpstr>
      </vt:variant>
      <vt:variant>
        <vt:i4>1</vt:i4>
      </vt:variant>
      <vt:variant>
        <vt:lpstr>ชื่อเรื่องสไลด์</vt:lpstr>
      </vt:variant>
      <vt:variant>
        <vt:i4>5</vt:i4>
      </vt:variant>
    </vt:vector>
  </HeadingPairs>
  <TitlesOfParts>
    <vt:vector size="10" baseType="lpstr">
      <vt:lpstr>Angsana New</vt:lpstr>
      <vt:lpstr>Arial</vt:lpstr>
      <vt:lpstr>TH SarabunPSK</vt:lpstr>
      <vt:lpstr>Calibri</vt:lpstr>
      <vt:lpstr>ชุดรูปแบบของ Office</vt:lpstr>
      <vt:lpstr> เงินอุดหนุนเฉพาะกิจ ด้านที่ 1. การจัดบริการสาธารณะด้านการศึกษา หน่วยรับงบประมาณ  เทศบาลนครขอนแก่น 1) ค่าครุภัณฑ์  เครื่องมัลติมิเดียโปรเจ็คเตอร์ ระดับ XGA ขนาด 4000 ANSI Lumens สำหรับห้องเรียน  Smart Classroom โรงเรียนเทศบาลสวนสนุก เทศบาลนครขอนแก่น ตำบลในเมือง  อำเภอเมืองขอนแก่น จังหวัดขอนแก่น จำนวน   12   เครื่อง   เครื่องละ  29,900  บาท   รวมเป็นเงิน   358,800   บาท</vt:lpstr>
      <vt:lpstr>หลักการและเหตุผล</vt:lpstr>
      <vt:lpstr>วัตถุประสงค์</vt:lpstr>
      <vt:lpstr>เป้าหมายการดำเนินการ</vt:lpstr>
      <vt:lpstr> ภาพถ่ายห้องเรียน และบริเวณพื้นที่ที่จะทำการติดตั้งชุดอุปกรณ์ (ภาพถ่ายอาคารเรียนหลังใหม่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เงินอุดหนุนเฉพาะกิจ 1) ค่าครุภัณฑ์  1.1) เงินอุดหนุนค่าครุภัณฑ์การจัดการสิ่งปฏิกูลและมูลฝอย     รถบรรทุกขยะ ขนาด 6 ตัน 6 ล้อ ปริมาตรกระบอกสูบไม่ต่ำกว่า 6,000 ซีซี หรือกำลังเครื่องยนต์สูงสุดไม่ต่ำกว่า 170 กิโลวัตต์ แบบอัดท้าย       คันละ 2,500,000บาท จำนวน 5 คัน รวมเป็นเงิน 12,500,000 บาท</dc:title>
  <dc:creator>Lenovo</dc:creator>
  <cp:lastModifiedBy>User</cp:lastModifiedBy>
  <cp:revision>22</cp:revision>
  <cp:lastPrinted>2024-07-23T18:03:50Z</cp:lastPrinted>
  <dcterms:modified xsi:type="dcterms:W3CDTF">2025-04-22T04:29:49Z</dcterms:modified>
</cp:coreProperties>
</file>