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7"/>
  </p:notesMasterIdLst>
  <p:sldIdLst>
    <p:sldId id="2547" r:id="rId3"/>
    <p:sldId id="571" r:id="rId4"/>
    <p:sldId id="2556" r:id="rId5"/>
    <p:sldId id="1735" r:id="rId6"/>
  </p:sldIdLst>
  <p:sldSz cx="12192000" cy="6858000"/>
  <p:notesSz cx="6858000" cy="9144000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dia New" panose="020B0304020202020204" pitchFamily="34" charset="-34"/>
      <p:regular r:id="rId16"/>
      <p:bold r:id="rId17"/>
      <p:italic r:id="rId18"/>
      <p:boldItalic r:id="rId19"/>
    </p:embeddedFont>
    <p:embeddedFont>
      <p:font typeface="TH Fah kwang" panose="02000506000000020004" charset="-34"/>
      <p:regular r:id="rId20"/>
      <p:bold r:id="rId21"/>
      <p:italic r:id="rId22"/>
      <p:boldItalic r:id="rId23"/>
    </p:embeddedFont>
    <p:embeddedFont>
      <p:font typeface="TH Sarabun New" panose="020B0500040200020003" pitchFamily="34" charset="-34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4.fntdata"/><Relationship Id="rId3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tableStyles" Target="tableStyle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ภาพนิ่ง 1">
            <a:extLst>
              <a:ext uri="{FF2B5EF4-FFF2-40B4-BE49-F238E27FC236}">
                <a16:creationId xmlns:a16="http://schemas.microsoft.com/office/drawing/2014/main" id="{94468BEA-62AD-0FA4-D925-3DB16AEB98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แทนบันทึกย่อ 2">
            <a:extLst>
              <a:ext uri="{FF2B5EF4-FFF2-40B4-BE49-F238E27FC236}">
                <a16:creationId xmlns:a16="http://schemas.microsoft.com/office/drawing/2014/main" id="{607F33CD-83EE-D130-33B5-1C55EC81A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7172" name="ตัวแทนหมายเลขภาพนิ่ง 3">
            <a:extLst>
              <a:ext uri="{FF2B5EF4-FFF2-40B4-BE49-F238E27FC236}">
                <a16:creationId xmlns:a16="http://schemas.microsoft.com/office/drawing/2014/main" id="{1F959776-C8DE-E59D-C6F0-4514EECD0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16868-645E-4CFB-A4CE-4A3EA4281F77}" type="slidenum">
              <a:rPr kumimoji="0" lang="th-TH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ngsana New" panose="02020603050405020304" pitchFamily="18" charset="-34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ngsana New" panose="02020603050405020304" pitchFamily="18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17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183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เนื้อหา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ข้อความและชื่อเรื่องแนวตั้ง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583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85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48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083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44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69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75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3833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55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ไลด์ชื่อเรื่อง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426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50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ส่วนหัวของส่วน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 2 ส่วน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การเปรียบเทียบ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ฉพาะชื่อเรื่อง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เนื้อหาพร้อมคำอธิบายภาพ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รูปภาพพร้อมคำอธิบายภาพ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ชื่อเรื่องและข้อความแนวตั้ง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AABF-ABB6-49E8-B8E6-01C0964E751C}" type="datetimeFigureOut">
              <a:rPr lang="th-TH" smtClean="0"/>
              <a:pPr/>
              <a:t>08/05/68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1F0D-99EF-4E82-AE7C-1CD67DD2CCC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08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D373BEC2-5F6F-4AEC-853F-67AB36CF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0" y="1708523"/>
            <a:ext cx="10694019" cy="44804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th-TH" sz="3600" b="1" dirty="0"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เงินอุดหนุนเฉพาะกิจ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ด้านที่ 4. การจัดบริการสาธารณะด้านสิ่งแวดล้อม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</a:rPr>
              <a:t>หน่วยรับงบประมาณ 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  <a:t>เทศบาลนครขอนแก่น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</a:rPr>
            </a:br>
            <a:br>
              <a:rPr lang="th-TH" sz="2000" b="1" dirty="0"/>
            </a:br>
            <a:r>
              <a:rPr lang="th-TH" sz="2800" b="1" dirty="0"/>
              <a:t>1) ค่าครุภัณฑ์ </a:t>
            </a:r>
            <a:br>
              <a:rPr lang="en-US" sz="2800" b="1" dirty="0"/>
            </a:br>
            <a:r>
              <a:rPr lang="th-TH" sz="2800" b="1" dirty="0">
                <a:solidFill>
                  <a:srgbClr val="FF0000"/>
                </a:solidFill>
              </a:rPr>
              <a:t>เงินอุดหนุนสำหรับครุภัณฑ์สิ่งก่อสร้างการจัดการสิ่งปฏิกูลและมูลฝอย</a:t>
            </a:r>
            <a:br>
              <a:rPr lang="th-TH" sz="2800" b="1" dirty="0">
                <a:solidFill>
                  <a:srgbClr val="FF0000"/>
                </a:solidFill>
              </a:rPr>
            </a:br>
            <a:r>
              <a:rPr lang="th-TH" sz="2800" b="1" dirty="0">
                <a:solidFill>
                  <a:srgbClr val="FF0000"/>
                </a:solidFill>
              </a:rPr>
              <a:t>รถบรรทุกขยะ ขนาด 1 ตัน ปริมาตรกระบอกสูบไม่ต่ำกว่า 2,400 ซีซี หรือกำลังเครื่องยนต์สูงสุดไม่ต่ำกว่า </a:t>
            </a:r>
            <a:br>
              <a:rPr lang="th-TH" sz="2800" b="1" dirty="0">
                <a:solidFill>
                  <a:srgbClr val="FF0000"/>
                </a:solidFill>
              </a:rPr>
            </a:br>
            <a:r>
              <a:rPr lang="th-TH" sz="2800" b="1" dirty="0">
                <a:solidFill>
                  <a:srgbClr val="FF0000"/>
                </a:solidFill>
              </a:rPr>
              <a:t>110 กิโลวัตต์ แบบเปิดข้างเทท้าย เทศบาลนครขอนแก่น ตำบลในเมือง อำเภอเมืองขอนแก่น จังหวัดขอนแก่น</a:t>
            </a:r>
            <a:br>
              <a:rPr lang="th-TH" sz="2800" b="1" dirty="0">
                <a:solidFill>
                  <a:srgbClr val="FF0000"/>
                </a:solidFill>
              </a:rPr>
            </a:br>
            <a:br>
              <a:rPr lang="th-TH" sz="2000" b="1" dirty="0"/>
            </a:br>
            <a:r>
              <a:rPr lang="th-TH" sz="2800" b="1" dirty="0"/>
              <a:t>จำนวน 3 คัน   คันละ 1,051,000 บาท   รวมเป็นเงิน 3</a:t>
            </a:r>
            <a:r>
              <a:rPr lang="th-TH" sz="2800" b="1" dirty="0">
                <a:latin typeface="Angsana New" panose="02020603050405020304" pitchFamily="18" charset="-34"/>
              </a:rPr>
              <a:t>,</a:t>
            </a:r>
            <a:r>
              <a:rPr lang="en-US" sz="2800" b="1" dirty="0">
                <a:latin typeface="Angsana New" panose="02020603050405020304" pitchFamily="18" charset="-34"/>
              </a:rPr>
              <a:t>153</a:t>
            </a:r>
            <a:r>
              <a:rPr lang="th-TH" sz="2800" b="1" dirty="0">
                <a:latin typeface="Angsana New" panose="02020603050405020304" pitchFamily="18" charset="-34"/>
              </a:rPr>
              <a:t>,</a:t>
            </a:r>
            <a:r>
              <a:rPr lang="en-US" sz="2800" b="1" dirty="0">
                <a:latin typeface="Angsana New" panose="02020603050405020304" pitchFamily="18" charset="-34"/>
              </a:rPr>
              <a:t>000</a:t>
            </a:r>
            <a:r>
              <a:rPr lang="th-TH" sz="2800" b="1" dirty="0"/>
              <a:t> บาท</a:t>
            </a:r>
            <a:endParaRPr lang="th-TH" sz="2800" b="1" dirty="0">
              <a:latin typeface="Angsana New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4DE4FA4-453B-45EC-8A47-ECC51DA22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63" y="122619"/>
            <a:ext cx="2063293" cy="211558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EFBA78E2-63CF-F65E-039E-DEE3B4DB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568" y="2859064"/>
            <a:ext cx="2115545" cy="14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3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948" y="140138"/>
            <a:ext cx="7920038" cy="566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หลักการและเหตุผล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40138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4874"/>
            <a:ext cx="10972800" cy="4525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>
                <a:cs typeface="+mj-cs"/>
              </a:rPr>
              <a:t>         องค์กรปกครองส่วนท้องถิ่นเป็นหน่วยงานหลักในการจัดการสิ่งปฏิกูลและมูลฝอยของชุนชน</a:t>
            </a:r>
          </a:p>
          <a:p>
            <a:pPr marL="0" indent="0">
              <a:buNone/>
            </a:pPr>
            <a:r>
              <a:rPr lang="th-TH" dirty="0">
                <a:cs typeface="+mj-cs"/>
              </a:rPr>
              <a:t> แต่ไม่สามารถดำเนินการได้เต็มประสิทธิภาพเนื่องจากรถบรรทุกขยะไม่เพียงพอ ในการปฏิบัติงานมีสภาพเก่า/ชำรุดจากการใช้งาน เสียค่าซ่อมแซมจำนวนมากและบ่อยครั้ง ประกอบกับปัจจุบันปริมาณสิ่งปฏิกูลและมูลฝอยมีจำนวนมากขึ้น และประชาชนยังขาดจิตสำนึกไม่มีการคัดแยกขยะแต่ละประเภทก่อนทิ้ง  ปัญหาในการบริหารจัดการขยะในความรับผิดชอบขององค์กรปกครองส่วนท้องถิ่นจึงมีมากขึ้น จึงมีความจำเป็นต้องได้รับการสนับสนุนงบประมาณเพื่อให้องค์กรปกครองส่วนท้องถิ่นสามารถดำเนินการบริหารจัดการสิ่งปฏิกูลและมูลฝอยให้เป็นไปตามหลักวิชาการและแก้ไขปัญหาขยะในพื้นที่ได้อย่างครอบคลุมและทั่วถึง</a:t>
            </a:r>
          </a:p>
          <a:p>
            <a:endParaRPr lang="th-TH" dirty="0"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F68ACD-9515-767A-425C-065EA9142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948" y="140138"/>
            <a:ext cx="7920038" cy="5667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h-TH" sz="3200" b="1" dirty="0"/>
              <a:t>วัตถุประสงค์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8262F3A-8E09-871D-5333-4B3C87782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26" y="140138"/>
            <a:ext cx="1031647" cy="1057794"/>
          </a:xfrm>
          <a:prstGeom prst="rect">
            <a:avLst/>
          </a:prstGeom>
        </p:spPr>
      </p:pic>
      <p:sp>
        <p:nvSpPr>
          <p:cNvPr id="8" name="ตัวแทนเนื้อหา 7">
            <a:extLst>
              <a:ext uri="{FF2B5EF4-FFF2-40B4-BE49-F238E27FC236}">
                <a16:creationId xmlns:a16="http://schemas.microsoft.com/office/drawing/2014/main" id="{9F11C891-4710-4074-8635-64A84F0D6D6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+mj-cs"/>
              </a:rPr>
              <a:t>1. เพื่อเพิ่มประสิทธิภาพการรวบรวมและจัดเก็บสิ่งปฏิกูลและมูลฝอยไม่ให้มีตกค้าง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+mj-cs"/>
              </a:rPr>
              <a:t>    </a:t>
            </a:r>
            <a:r>
              <a:rPr lang="th-TH" sz="3200" dirty="0">
                <a:latin typeface="TH SarabunPSK" panose="020B0500040200020003" pitchFamily="34" charset="-34"/>
                <a:cs typeface="+mj-cs"/>
              </a:rPr>
              <a:t>เพื่อส่งเสริมให้ชุมชนน่าอยู่
2. เพื่อให้มีครุภัณฑ์ยานพาหนะใช้ในการเก็บขนสิ่งปฏิกูลและมูลฝอยให้เพียงพอ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+mj-cs"/>
              </a:rPr>
              <a:t>    </a:t>
            </a:r>
            <a:r>
              <a:rPr lang="th-TH" sz="3200" dirty="0">
                <a:latin typeface="TH SarabunPSK" panose="020B0500040200020003" pitchFamily="34" charset="-34"/>
                <a:cs typeface="+mj-cs"/>
              </a:rPr>
              <a:t>และเหมาะสมกับปริมาณสิ่งปฏิกูลและมูลฝอย
3. เพื่อป้องกันการเกิดโรคระบาดและปัญหาสุขภาพอนามัยของประชาชน</a:t>
            </a:r>
            <a:endParaRPr lang="en-US" dirty="0">
              <a:latin typeface="TH SarabunPSK" panose="020B0500040200020003" pitchFamily="34" charset="-34"/>
              <a:cs typeface="+mj-cs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+mj-cs"/>
              </a:rPr>
              <a:t>4.</a:t>
            </a:r>
            <a:r>
              <a:rPr lang="th-TH" dirty="0">
                <a:latin typeface="TH SarabunPSK" panose="020B0500040200020003" pitchFamily="34" charset="-34"/>
                <a:cs typeface="+mj-cs"/>
              </a:rPr>
              <a:t> เพื่อพัฒนาระบบแยกเก็บขยะอินทรีย์ เศษอาหารมาใช้ประโยชน์ก่อนเข้าสู่ระบบกำจัด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9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130575" y="128108"/>
            <a:ext cx="6613125" cy="1077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FF00"/>
              </a:buClr>
              <a:buSzPts val="2400"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ea typeface="Fahkwang"/>
                <a:cs typeface="Angsana New" panose="02020603050405020304" pitchFamily="18" charset="-34"/>
                <a:sym typeface="Fahkwang"/>
              </a:rPr>
              <a:t>เป้าหมายในการพัฒนาระบบเก็บขนขยะ </a:t>
            </a:r>
          </a:p>
          <a:p>
            <a:pPr lvl="0" algn="ctr">
              <a:buClr>
                <a:srgbClr val="FFFF00"/>
              </a:buClr>
              <a:buSzPts val="2400"/>
            </a:pPr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ea typeface="Fahkwang"/>
                <a:cs typeface="Angsana New" panose="02020603050405020304" pitchFamily="18" charset="-34"/>
                <a:sym typeface="Fahkwang"/>
              </a:rPr>
              <a:t>เก็บขยะแบบแยกประเภท “ขยะอินทรีย์ เศษอาหาร”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39D9C0A3-13EB-4019-655C-7AC7695ED511}"/>
              </a:ext>
            </a:extLst>
          </p:cNvPr>
          <p:cNvSpPr txBox="1"/>
          <p:nvPr/>
        </p:nvSpPr>
        <p:spPr>
          <a:xfrm>
            <a:off x="7200973" y="889813"/>
            <a:ext cx="450918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Fah kwang" panose="02000506000000020004" pitchFamily="2" charset="-34"/>
                <a:cs typeface="+mj-cs"/>
              </a:rPr>
              <a:t>รถยนต์เก็บขนขยะแบบเปิดข้างเทท้าย 4 ลบ.หลา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Fah kwang" panose="02000506000000020004" pitchFamily="2" charset="-34"/>
                <a:cs typeface="+mj-cs"/>
              </a:rPr>
              <a:t>จำนวน </a:t>
            </a:r>
            <a:r>
              <a:rPr lang="en-US" sz="2400" b="1" dirty="0">
                <a:solidFill>
                  <a:schemeClr val="tx1"/>
                </a:solidFill>
                <a:latin typeface="TH Fah kwang" panose="02000506000000020004" pitchFamily="2" charset="-34"/>
                <a:cs typeface="+mj-cs"/>
              </a:rPr>
              <a:t>4 </a:t>
            </a:r>
            <a:r>
              <a:rPr lang="th-TH" sz="2400" b="1" dirty="0">
                <a:solidFill>
                  <a:schemeClr val="tx1"/>
                </a:solidFill>
                <a:latin typeface="TH Fah kwang" panose="02000506000000020004" pitchFamily="2" charset="-34"/>
                <a:cs typeface="+mj-cs"/>
              </a:rPr>
              <a:t>คัน เพื่อใช้ในระบบแยกประเภทขยะ</a:t>
            </a:r>
          </a:p>
        </p:txBody>
      </p:sp>
      <p:pic>
        <p:nvPicPr>
          <p:cNvPr id="27" name="Google Shape;176;p22">
            <a:extLst>
              <a:ext uri="{FF2B5EF4-FFF2-40B4-BE49-F238E27FC236}">
                <a16:creationId xmlns:a16="http://schemas.microsoft.com/office/drawing/2014/main" id="{C829E873-9571-1375-7C4B-D713981AF3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1336" y="1944850"/>
            <a:ext cx="1981581" cy="147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7;p22">
            <a:extLst>
              <a:ext uri="{FF2B5EF4-FFF2-40B4-BE49-F238E27FC236}">
                <a16:creationId xmlns:a16="http://schemas.microsoft.com/office/drawing/2014/main" id="{096211E6-F281-D9C2-54BA-DAF00F4537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709721" y="1944850"/>
            <a:ext cx="1954612" cy="150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8;p22">
            <a:extLst>
              <a:ext uri="{FF2B5EF4-FFF2-40B4-BE49-F238E27FC236}">
                <a16:creationId xmlns:a16="http://schemas.microsoft.com/office/drawing/2014/main" id="{468F0CFA-FFAB-B1C3-D3E5-589BC465837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1648" y="4074686"/>
            <a:ext cx="1924959" cy="114935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31D55427-B357-434E-EC7B-180901AAC9FB}"/>
              </a:ext>
            </a:extLst>
          </p:cNvPr>
          <p:cNvSpPr txBox="1"/>
          <p:nvPr/>
        </p:nvSpPr>
        <p:spPr>
          <a:xfrm>
            <a:off x="8193513" y="3646734"/>
            <a:ext cx="139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ส.15-57</a:t>
            </a:r>
            <a:r>
              <a:rPr lang="th-TH" sz="1800" dirty="0"/>
              <a:t>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85-1101</a:t>
            </a:r>
            <a:r>
              <a:rPr lang="th-TH" sz="1800" dirty="0"/>
              <a:t> 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189B1165-F00F-A734-FFB5-A10D4935F379}"/>
              </a:ext>
            </a:extLst>
          </p:cNvPr>
          <p:cNvSpPr txBox="1"/>
          <p:nvPr/>
        </p:nvSpPr>
        <p:spPr>
          <a:xfrm>
            <a:off x="10016907" y="3619966"/>
            <a:ext cx="144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ส.16-57</a:t>
            </a:r>
            <a:r>
              <a:rPr lang="th-TH" sz="1800" dirty="0"/>
              <a:t>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85-1164</a:t>
            </a:r>
            <a:r>
              <a:rPr lang="th-TH" sz="1800" dirty="0"/>
              <a:t> 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21ABED61-291E-91E2-6EB8-CA4A1E562D2C}"/>
              </a:ext>
            </a:extLst>
          </p:cNvPr>
          <p:cNvSpPr txBox="1"/>
          <p:nvPr/>
        </p:nvSpPr>
        <p:spPr>
          <a:xfrm>
            <a:off x="8042734" y="5253711"/>
            <a:ext cx="141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ส.17-57</a:t>
            </a:r>
            <a:r>
              <a:rPr lang="th-TH" sz="1800" dirty="0"/>
              <a:t>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85-1165</a:t>
            </a:r>
            <a:r>
              <a:rPr lang="th-TH" sz="1800" dirty="0"/>
              <a:t>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77ECD14A-1BB9-97FE-0984-F36C85F71577}"/>
              </a:ext>
            </a:extLst>
          </p:cNvPr>
          <p:cNvSpPr txBox="1"/>
          <p:nvPr/>
        </p:nvSpPr>
        <p:spPr>
          <a:xfrm>
            <a:off x="9951484" y="5224042"/>
            <a:ext cx="1434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ส.18-58</a:t>
            </a:r>
            <a:r>
              <a:rPr lang="th-TH" sz="1800" dirty="0"/>
              <a:t> </a:t>
            </a:r>
            <a:r>
              <a:rPr lang="th-TH" sz="1800" b="0" i="0" u="none" strike="noStrike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ผม 2715</a:t>
            </a:r>
            <a:r>
              <a:rPr lang="th-TH" sz="1800" dirty="0"/>
              <a:t> 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8EE932B6-DF8C-6288-43E7-6A231045034B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672917" y="4074686"/>
            <a:ext cx="1991416" cy="11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3665E36F-B53D-C7F1-87FC-86D50E1593C6}"/>
              </a:ext>
            </a:extLst>
          </p:cNvPr>
          <p:cNvSpPr txBox="1"/>
          <p:nvPr/>
        </p:nvSpPr>
        <p:spPr>
          <a:xfrm>
            <a:off x="7216359" y="5652712"/>
            <a:ext cx="471395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เพิ่มประสิทธิภาพระบบเก็บขยะอินทรีย์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เศษอาหาร 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ขนาด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ตัน (ทดแทน) จำนวน </a:t>
            </a:r>
            <a:r>
              <a:rPr lang="en-US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คัน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 3 คัน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3AEEA83-7543-B198-F5DA-ACDAB5A88B06}"/>
              </a:ext>
            </a:extLst>
          </p:cNvPr>
          <p:cNvSpPr txBox="1"/>
          <p:nvPr/>
        </p:nvSpPr>
        <p:spPr>
          <a:xfrm>
            <a:off x="1232909" y="1205286"/>
            <a:ext cx="4030270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b="1" dirty="0">
                <a:solidFill>
                  <a:srgbClr val="FF0000"/>
                </a:solidFill>
              </a:rPr>
              <a:t>ร้านอาหาร 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r>
              <a:rPr lang="th-TH" sz="1600" b="1" dirty="0">
                <a:solidFill>
                  <a:srgbClr val="FF0000"/>
                </a:solidFill>
              </a:rPr>
              <a:t>ศูนย์อาหาร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r>
              <a:rPr lang="th-TH" sz="1600" b="1" dirty="0">
                <a:solidFill>
                  <a:srgbClr val="FF0000"/>
                </a:solidFill>
              </a:rPr>
              <a:t>โรงอาหาร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endParaRPr lang="th-TH" sz="1600" b="1" dirty="0">
              <a:solidFill>
                <a:srgbClr val="FF0000"/>
              </a:solidFill>
            </a:endParaRPr>
          </a:p>
          <a:p>
            <a:pPr algn="ctr"/>
            <a:r>
              <a:rPr lang="th-TH" sz="1600" b="1" dirty="0">
                <a:solidFill>
                  <a:srgbClr val="FF0000"/>
                </a:solidFill>
              </a:rPr>
              <a:t>ตลาดสด</a:t>
            </a:r>
            <a:r>
              <a:rPr lang="en-US" sz="1600" b="1" dirty="0">
                <a:solidFill>
                  <a:srgbClr val="FF0000"/>
                </a:solidFill>
              </a:rPr>
              <a:t>/</a:t>
            </a:r>
            <a:r>
              <a:rPr lang="th-TH" sz="1600" b="1" dirty="0">
                <a:solidFill>
                  <a:srgbClr val="FF0000"/>
                </a:solidFill>
              </a:rPr>
              <a:t>ชุมชนที่รวมกลุ่มคัดแยกเศษอาหาร</a:t>
            </a:r>
          </a:p>
          <a:p>
            <a:pPr algn="ctr"/>
            <a:endParaRPr lang="th-TH" sz="1600" b="1" dirty="0">
              <a:solidFill>
                <a:srgbClr val="FF0000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EE4EDAC-06CC-3709-D814-6AEFFAB8E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2" y="1944850"/>
            <a:ext cx="3542856" cy="1957283"/>
          </a:xfrm>
          <a:prstGeom prst="rect">
            <a:avLst/>
          </a:prstGeom>
        </p:spPr>
      </p:pic>
      <p:pic>
        <p:nvPicPr>
          <p:cNvPr id="7" name="Picture 4" descr="อาจเป็นรูปภาพของ กลางแจ้ง">
            <a:extLst>
              <a:ext uri="{FF2B5EF4-FFF2-40B4-BE49-F238E27FC236}">
                <a16:creationId xmlns:a16="http://schemas.microsoft.com/office/drawing/2014/main" id="{D02116ED-2561-ACFA-8A39-ACC024F0C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09" r="-2" b="-2"/>
          <a:stretch/>
        </p:blipFill>
        <p:spPr bwMode="auto">
          <a:xfrm>
            <a:off x="225223" y="4092548"/>
            <a:ext cx="2743180" cy="232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7E1A189-C44F-C06C-608A-EA545ABA15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17" r="4" b="4"/>
          <a:stretch/>
        </p:blipFill>
        <p:spPr>
          <a:xfrm>
            <a:off x="3200555" y="4074686"/>
            <a:ext cx="3106494" cy="2618332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4B65F88-D40F-B336-D316-03B276C5E3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4814"/>
          <a:stretch/>
        </p:blipFill>
        <p:spPr>
          <a:xfrm>
            <a:off x="4009685" y="1944850"/>
            <a:ext cx="2734015" cy="20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980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420</Words>
  <Application>Microsoft Office PowerPoint</Application>
  <PresentationFormat>แบบจอกว้าง</PresentationFormat>
  <Paragraphs>23</Paragraphs>
  <Slides>4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4" baseType="lpstr">
      <vt:lpstr>Fahkwang</vt:lpstr>
      <vt:lpstr>Calibri</vt:lpstr>
      <vt:lpstr>TH SarabunPSK</vt:lpstr>
      <vt:lpstr>Arial</vt:lpstr>
      <vt:lpstr>Angsana New</vt:lpstr>
      <vt:lpstr>Cordia New</vt:lpstr>
      <vt:lpstr>TH Sarabun New</vt:lpstr>
      <vt:lpstr>TH Fah kwang</vt:lpstr>
      <vt:lpstr>ธีมของ Office</vt:lpstr>
      <vt:lpstr>ชุดรูปแบบของ Office</vt:lpstr>
      <vt:lpstr> เงินอุดหนุนเฉพาะกิจ ด้านที่ 4. การจัดบริการสาธารณะด้านสิ่งแวดล้อม หน่วยรับงบประมาณ เทศบาลนครขอนแก่น  1) ค่าครุภัณฑ์  เงินอุดหนุนสำหรับครุภัณฑ์สิ่งก่อสร้างการจัดการสิ่งปฏิกูลและมูลฝอย รถบรรทุกขยะ ขนาด 1 ตัน ปริมาตรกระบอกสูบไม่ต่ำกว่า 2,400 ซีซี หรือกำลังเครื่องยนต์สูงสุดไม่ต่ำกว่า  110 กิโลวัตต์ แบบเปิดข้างเทท้าย เทศบาลนครขอนแก่น ตำบลในเมือง อำเภอเมืองขอนแก่น จังหวัดขอนแก่น  จำนวน 3 คัน   คันละ 1,051,000 บาท   รวมเป็นเงิน 3,153,000 บาท</vt:lpstr>
      <vt:lpstr>หลักการและเหตุผล</vt:lpstr>
      <vt:lpstr>วัตถุประสงค์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User</cp:lastModifiedBy>
  <cp:revision>28</cp:revision>
  <dcterms:modified xsi:type="dcterms:W3CDTF">2025-05-08T09:48:15Z</dcterms:modified>
</cp:coreProperties>
</file>