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47" r:id="rId2"/>
    <p:sldId id="571" r:id="rId3"/>
    <p:sldId id="2556" r:id="rId4"/>
    <p:sldId id="2557" r:id="rId5"/>
  </p:sldIdLst>
  <p:sldSz cx="12192000" cy="6858000"/>
  <p:notesSz cx="7053263" cy="93091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95738" y="0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844708-8F93-4D47-A048-39677B159D9A}" type="datetimeFigureOut">
              <a:rPr lang="th-TH" smtClean="0"/>
              <a:t>31/01/68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63638"/>
            <a:ext cx="5586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4850" y="4479925"/>
            <a:ext cx="5643563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559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995738" y="8842375"/>
            <a:ext cx="3055937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E2A08-9745-4882-9B17-89418C800BF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6305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ตัวแทนรูปบนภาพนิ่ง 1">
            <a:extLst>
              <a:ext uri="{FF2B5EF4-FFF2-40B4-BE49-F238E27FC236}">
                <a16:creationId xmlns:a16="http://schemas.microsoft.com/office/drawing/2014/main" id="{94468BEA-62AD-0FA4-D925-3DB16AEB98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ตัวแทนบันทึกย่อ 2">
            <a:extLst>
              <a:ext uri="{FF2B5EF4-FFF2-40B4-BE49-F238E27FC236}">
                <a16:creationId xmlns:a16="http://schemas.microsoft.com/office/drawing/2014/main" id="{607F33CD-83EE-D130-33B5-1C55EC81AD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/>
          </a:p>
        </p:txBody>
      </p:sp>
      <p:sp>
        <p:nvSpPr>
          <p:cNvPr id="7172" name="ตัวแทนหมายเลขภาพนิ่ง 3">
            <a:extLst>
              <a:ext uri="{FF2B5EF4-FFF2-40B4-BE49-F238E27FC236}">
                <a16:creationId xmlns:a16="http://schemas.microsoft.com/office/drawing/2014/main" id="{1F959776-C8DE-E59D-C6F0-4514EECD09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716868-645E-4CFB-A4CE-4A3EA4281F77}" type="slidenum">
              <a:rPr kumimoji="0" lang="th-TH" alt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ngsana New" panose="02020603050405020304" pitchFamily="18" charset="-34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th-TH" alt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ngsana New" panose="02020603050405020304" pitchFamily="18" charset="-34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ตัวแทนรูปบนภาพนิ่ง 1">
            <a:extLst>
              <a:ext uri="{FF2B5EF4-FFF2-40B4-BE49-F238E27FC236}">
                <a16:creationId xmlns:a16="http://schemas.microsoft.com/office/drawing/2014/main" id="{94468BEA-62AD-0FA4-D925-3DB16AEB98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ตัวแทนบันทึกย่อ 2">
            <a:extLst>
              <a:ext uri="{FF2B5EF4-FFF2-40B4-BE49-F238E27FC236}">
                <a16:creationId xmlns:a16="http://schemas.microsoft.com/office/drawing/2014/main" id="{607F33CD-83EE-D130-33B5-1C55EC81AD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h-TH" altLang="th-TH"/>
          </a:p>
        </p:txBody>
      </p:sp>
      <p:sp>
        <p:nvSpPr>
          <p:cNvPr id="7172" name="ตัวแทนหมายเลขภาพนิ่ง 3">
            <a:extLst>
              <a:ext uri="{FF2B5EF4-FFF2-40B4-BE49-F238E27FC236}">
                <a16:creationId xmlns:a16="http://schemas.microsoft.com/office/drawing/2014/main" id="{1F959776-C8DE-E59D-C6F0-4514EECD09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1pPr>
            <a:lvl2pPr marL="742950" indent="-28575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2pPr>
            <a:lvl3pPr marL="11430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3pPr>
            <a:lvl4pPr marL="16002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4pPr>
            <a:lvl5pPr marL="2057400" indent="-228600">
              <a:spcBef>
                <a:spcPct val="30000"/>
              </a:spcBef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Cordia New" panose="020B0304020202020204" pitchFamily="34" charset="-34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716868-645E-4CFB-A4CE-4A3EA4281F77}" type="slidenum">
              <a:rPr kumimoji="0" lang="th-TH" altLang="th-TH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ngsana New" panose="02020603050405020304" pitchFamily="18" charset="-34"/>
                <a:sym typeface="Arial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th-TH" altLang="th-TH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ngsana New" panose="02020603050405020304" pitchFamily="18" charset="-34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97176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7207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4737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343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791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2899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1969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29265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608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7969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2120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8371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AABF-ABB6-49E8-B8E6-01C0964E751C}" type="datetimeFigureOut">
              <a:rPr lang="th-TH" smtClean="0"/>
              <a:pPr/>
              <a:t>31/01/68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01F0D-99EF-4E82-AE7C-1CD67DD2CCCC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202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ชื่อเรื่อง 1">
            <a:extLst>
              <a:ext uri="{FF2B5EF4-FFF2-40B4-BE49-F238E27FC236}">
                <a16:creationId xmlns:a16="http://schemas.microsoft.com/office/drawing/2014/main" id="{D373BEC2-5F6F-4AEC-853F-67AB36CF3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990" y="1708523"/>
            <a:ext cx="10694019" cy="4480404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l"/>
            <a:br>
              <a:rPr lang="th-TH" sz="3600" b="1" dirty="0">
                <a:latin typeface="Angsana New" panose="02020603050405020304" pitchFamily="18" charset="-34"/>
              </a:rPr>
            </a:br>
            <a:r>
              <a:rPr lang="th-TH" sz="3600" b="1" dirty="0">
                <a:latin typeface="Angsana New" panose="02020603050405020304" pitchFamily="18" charset="-34"/>
              </a:rPr>
              <a:t>เงินอุดหนุนเฉพาะกิจ ด้านที่ 3 การจัดบริการสาธารณะด้านสังคม</a:t>
            </a:r>
            <a:br>
              <a:rPr lang="th-TH" sz="3600" b="1" dirty="0">
                <a:solidFill>
                  <a:srgbClr val="FF0000"/>
                </a:solidFill>
                <a:latin typeface="Angsana New" panose="02020603050405020304" pitchFamily="18" charset="-34"/>
              </a:rPr>
            </a:br>
            <a:r>
              <a:rPr lang="th-TH" sz="3600" b="1" dirty="0">
                <a:latin typeface="Angsana New" panose="02020603050405020304" pitchFamily="18" charset="-34"/>
              </a:rPr>
              <a:t>หน่วยรับงบประมาณ </a:t>
            </a:r>
            <a:r>
              <a:rPr lang="th-TH" sz="3600" b="1" dirty="0">
                <a:solidFill>
                  <a:srgbClr val="FF0000"/>
                </a:solidFill>
                <a:latin typeface="Angsana New" panose="02020603050405020304" pitchFamily="18" charset="-34"/>
              </a:rPr>
              <a:t>เทศบาลนครขอนแก่น</a:t>
            </a:r>
            <a:br>
              <a:rPr lang="th-TH" sz="3600" b="1" dirty="0"/>
            </a:br>
            <a:r>
              <a:rPr lang="th-TH" sz="2800" b="1" dirty="0"/>
              <a:t>1) ค่าครุภัณฑ์ </a:t>
            </a:r>
            <a:br>
              <a:rPr lang="en-US" sz="2800" b="1" dirty="0"/>
            </a:br>
            <a:r>
              <a:rPr lang="th-TH" sz="2800" b="1" dirty="0">
                <a:solidFill>
                  <a:srgbClr val="FF0000"/>
                </a:solidFill>
              </a:rPr>
              <a:t>เงินอุดหนุนค่าครุภัณฑ์การจัดบริการสาธารณะด้านสังคมอื่นๆ</a:t>
            </a:r>
            <a:br>
              <a:rPr lang="th-TH" sz="2800" b="1" dirty="0">
                <a:solidFill>
                  <a:srgbClr val="FF0000"/>
                </a:solidFill>
              </a:rPr>
            </a:br>
            <a:r>
              <a:rPr lang="th-TH" sz="2800" b="1" dirty="0">
                <a:solidFill>
                  <a:srgbClr val="FF0000"/>
                </a:solidFill>
              </a:rPr>
              <a:t>รถตักล้อยาง ขนาด 100 แรงม้า เทศบาลนครขอนแก่น ตำบลในเมือง อำเภอเมืองขอนแก่น จังหวัดขอนแก่น</a:t>
            </a:r>
            <a:br>
              <a:rPr lang="th-TH" sz="2800" b="1" dirty="0"/>
            </a:br>
            <a:r>
              <a:rPr lang="th-TH" sz="2800" b="1" dirty="0"/>
              <a:t>จำนวน 1 คัน  เป็นเงิน 4,067,000 บาท</a:t>
            </a:r>
            <a:endParaRPr lang="th-TH" sz="2800" b="1" dirty="0">
              <a:latin typeface="Angsana New" panose="02020603050405020304" pitchFamily="18" charset="-34"/>
            </a:endParaRP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F4DE4FA4-453B-45EC-8A47-ECC51DA222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493" y="351219"/>
            <a:ext cx="2063293" cy="2115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331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0F68ACD-9515-767A-425C-065EA914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8263" y="505952"/>
            <a:ext cx="7920038" cy="5667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th-TH" sz="3200" b="1" dirty="0"/>
              <a:t>หลักการและเหตุผล</a:t>
            </a: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18262F3A-8E09-871D-5333-4B3C87782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126" y="140137"/>
            <a:ext cx="1266275" cy="1298369"/>
          </a:xfrm>
          <a:prstGeom prst="rect">
            <a:avLst/>
          </a:prstGeom>
        </p:spPr>
      </p:pic>
      <p:sp>
        <p:nvSpPr>
          <p:cNvPr id="8" name="ตัวแทนเนื้อหา 7">
            <a:extLst>
              <a:ext uri="{FF2B5EF4-FFF2-40B4-BE49-F238E27FC236}">
                <a16:creationId xmlns:a16="http://schemas.microsoft.com/office/drawing/2014/main" id="{9F11C891-4710-4074-8635-64A84F0D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>
                <a:latin typeface="TH Sarabun New" panose="020B0500040200020003" pitchFamily="34" charset="-34"/>
                <a:cs typeface="TH Sarabun New" panose="020B0500040200020003" pitchFamily="34" charset="-34"/>
              </a:rPr>
              <a:t>        เทศบาล</a:t>
            </a: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นครขอนแก่น เป็นองค์กรปกครองส่วนท้องถิ่นพระราชบัญญัติกำหนดแผนและขั้นตอนการกระจายอำนาจให้แก่ องค์กรปกครองส่วนท้องถิ่น พ.ศ. 2542 ประกอบกับแผนปฏิบัติการกำหนดขั้นตอนการกระจายอำนาจให้แก่องค์กรปกครองส่วนท้องถิ่น ดำเนินการถ่ายโอนภารกิจ เงิน บุคลากรให้แก่องค์กรปกครองส่วนท้องถิ่น เพื่อสร้างความเข้มแข็งให้องค์กรปกครองส่วนท้องถิ่น มีจำนวนและคุณภาพที่เพียงพอเพื่อการปฏิบัติภารกิจหน้าที่ตามที่กฎหมายกำหนดได้อย่างมีประสิทธิภาพและประสิทธิผล เพื่อเป็นค่าใช้จ่ายสำหรับก่อสร้าง/ปรับปรุงซ่อมแซมระบบโครงสร้างพื้นฐานที่ได้รับการถ่ายโอนภารกิจจากหน่วยงานราชการ ให้องค์กรปกครองส่วนท้องถิ่นดำเนินการ จึงจำเป็นต้องเตรียมยานพาหนะ เครื่องมือ และอุปกรณ์ต่างๆ เพื่อใช้ในการปฏิบัติงานให้เพียงพอ แต่ในปัจจุบัน สำนักช่าง เทศบาลนครขอนแก่น ไม่มีรถตักล้อยาง ที่ใช้ในการปฏิบัติงาน ทำให้การแก้ไขปัญหาความเดือดร้อนของประชาชนในพื้นที่เป็นไปอย่างล่าช้าและไม่เป็นไปตามแผนที่ได้กำหนดไว้ จึงจำเป็นอย่างยิ่งที่จะจัดหารถตักล้อยาง เพื่อมาใช้ปฏิบัติงานเพิ่มเติม เพื่อให้เพียงพอต่อการปฏิบัติงาน</a:t>
            </a:r>
          </a:p>
          <a:p>
            <a:endParaRPr lang="th-TH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0F68ACD-9515-767A-425C-065EA914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0948" y="593773"/>
            <a:ext cx="7920038" cy="56673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defRPr/>
            </a:pPr>
            <a:r>
              <a:rPr lang="th-TH" sz="3200" b="1" dirty="0"/>
              <a:t>วัตถุประสงค์</a:t>
            </a:r>
          </a:p>
        </p:txBody>
      </p:sp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18262F3A-8E09-871D-5333-4B3C877821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5126" y="140137"/>
            <a:ext cx="1437576" cy="1474011"/>
          </a:xfrm>
          <a:prstGeom prst="rect">
            <a:avLst/>
          </a:prstGeom>
        </p:spPr>
      </p:pic>
      <p:sp>
        <p:nvSpPr>
          <p:cNvPr id="8" name="ตัวแทนเนื้อหา 7">
            <a:extLst>
              <a:ext uri="{FF2B5EF4-FFF2-40B4-BE49-F238E27FC236}">
                <a16:creationId xmlns:a16="http://schemas.microsoft.com/office/drawing/2014/main" id="{9F11C891-4710-4074-8635-64A84F0D6D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7967" y="2188427"/>
            <a:ext cx="9906000" cy="2481146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เพื่อเพิ่มขีดความสามารถในการปฏิบัติงานอย่างมีประสิทธิภาพและประสิทธิผล</a:t>
            </a:r>
          </a:p>
          <a:p>
            <a:pPr marL="514350" indent="-514350">
              <a:buFont typeface="+mj-lt"/>
              <a:buAutoNum type="arabicPeriod"/>
            </a:pPr>
            <a:r>
              <a:rPr lang="th-TH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เพื่อให้การปฏิบัติงานของภาคสนาม สำนักช่าง เป็นไปตามแผนที่ได้กำหนดไว้ เนื่องจากมียานพาหนะที่เพียงพอต่อการปฏิบัติงาน</a:t>
            </a:r>
          </a:p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44936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257F5FC-91B2-D6AD-2F4F-F6BB6A2CE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28096"/>
            <a:ext cx="10972800" cy="489542"/>
          </a:xfrm>
        </p:spPr>
        <p:txBody>
          <a:bodyPr>
            <a:normAutofit fontScale="90000"/>
          </a:bodyPr>
          <a:lstStyle/>
          <a:p>
            <a:r>
              <a:rPr lang="th-TH" dirty="0"/>
              <a:t>ภาพตัวอย่าง</a:t>
            </a:r>
            <a:br>
              <a:rPr lang="th-TH" dirty="0"/>
            </a:br>
            <a:endParaRPr lang="th-TH" dirty="0"/>
          </a:p>
        </p:txBody>
      </p:sp>
      <p:pic>
        <p:nvPicPr>
          <p:cNvPr id="4" name="ตัวแทนเนื้อหา 3">
            <a:extLst>
              <a:ext uri="{FF2B5EF4-FFF2-40B4-BE49-F238E27FC236}">
                <a16:creationId xmlns:a16="http://schemas.microsoft.com/office/drawing/2014/main" id="{C4C5FC3E-89E4-BF04-67AC-31C5F1AE0E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0" y="658243"/>
            <a:ext cx="6266901" cy="5271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3964718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</TotalTime>
  <Words>288</Words>
  <Application>Microsoft Office PowerPoint</Application>
  <PresentationFormat>แบบจอกว้าง</PresentationFormat>
  <Paragraphs>9</Paragraphs>
  <Slides>4</Slides>
  <Notes>2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4</vt:i4>
      </vt:variant>
    </vt:vector>
  </HeadingPairs>
  <TitlesOfParts>
    <vt:vector size="9" baseType="lpstr">
      <vt:lpstr>Angsana New</vt:lpstr>
      <vt:lpstr>Arial</vt:lpstr>
      <vt:lpstr>Calibri</vt:lpstr>
      <vt:lpstr>TH Sarabun New</vt:lpstr>
      <vt:lpstr>ชุดรูปแบบของ Office</vt:lpstr>
      <vt:lpstr> เงินอุดหนุนเฉพาะกิจ ด้านที่ 3 การจัดบริการสาธารณะด้านสังคม หน่วยรับงบประมาณ เทศบาลนครขอนแก่น 1) ค่าครุภัณฑ์  เงินอุดหนุนค่าครุภัณฑ์การจัดบริการสาธารณะด้านสังคมอื่นๆ รถตักล้อยาง ขนาด 100 แรงม้า เทศบาลนครขอนแก่น ตำบลในเมือง อำเภอเมืองขอนแก่น จังหวัดขอนแก่น จำนวน 1 คัน  เป็นเงิน 4,067,000 บาท</vt:lpstr>
      <vt:lpstr>หลักการและเหตุผล</vt:lpstr>
      <vt:lpstr>วัตถุประสงค์</vt:lpstr>
      <vt:lpstr>ภาพตัวอย่าง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เงินอุดหนุนเฉพาะกิจ ปีงบประมาณ 2569 1) ค่าครุภัณฑ์  1.2) เงินอุดหนุนค่าครุภัณฑ์การจัดบริการสาธารณะด้านสังคมอื่นๆ     1.2.1 รถตักล้อยาง ขนาด 100 แรงม้า จำนวน 1 คัน         เป็นเงิน 4,067,000 บาท     1.2.2 รถขุดตีนตะขาบ ขนาด 150 แรงม้า จำนวน 1 คัน         เป็นเงิน 4,733,000 บาท</dc:title>
  <dc:creator>Acer</dc:creator>
  <cp:lastModifiedBy>User</cp:lastModifiedBy>
  <cp:revision>12</cp:revision>
  <cp:lastPrinted>2025-01-24T10:33:38Z</cp:lastPrinted>
  <dcterms:created xsi:type="dcterms:W3CDTF">2025-01-24T07:50:35Z</dcterms:created>
  <dcterms:modified xsi:type="dcterms:W3CDTF">2025-01-31T06:14:01Z</dcterms:modified>
</cp:coreProperties>
</file>