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39" r:id="rId2"/>
    <p:sldId id="571" r:id="rId3"/>
    <p:sldId id="2546" r:id="rId4"/>
    <p:sldId id="535" r:id="rId5"/>
    <p:sldId id="555" r:id="rId6"/>
    <p:sldId id="573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33" autoAdjust="0"/>
    <p:restoredTop sz="90441" autoAdjust="0"/>
  </p:normalViewPr>
  <p:slideViewPr>
    <p:cSldViewPr snapToGrid="0">
      <p:cViewPr varScale="1">
        <p:scale>
          <a:sx n="81" d="100"/>
          <a:sy n="81" d="100"/>
        </p:scale>
        <p:origin x="144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64" tIns="46583" rIns="93164" bIns="46583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64" tIns="46583" rIns="93164" bIns="46583" rtlCol="0"/>
          <a:lstStyle>
            <a:lvl1pPr algn="r">
              <a:defRPr sz="1200"/>
            </a:lvl1pPr>
          </a:lstStyle>
          <a:p>
            <a:fld id="{202263CB-AEE2-41D7-BCCE-7C59C4864875}" type="datetimeFigureOut">
              <a:rPr lang="th-TH" smtClean="0"/>
              <a:pPr/>
              <a:t>19/07/67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3" rIns="93164" bIns="46583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64" tIns="46583" rIns="93164" bIns="46583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3164" tIns="46583" rIns="93164" bIns="46583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3164" tIns="46583" rIns="93164" bIns="46583" rtlCol="0" anchor="b"/>
          <a:lstStyle>
            <a:lvl1pPr algn="r">
              <a:defRPr sz="1200"/>
            </a:lvl1pPr>
          </a:lstStyle>
          <a:p>
            <a:fld id="{2F03C624-4185-4C5F-9D9C-EDCAED4E0E65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49708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ตัวแทนรูปบนภาพนิ่ง 1">
            <a:extLst>
              <a:ext uri="{FF2B5EF4-FFF2-40B4-BE49-F238E27FC236}">
                <a16:creationId xmlns:a16="http://schemas.microsoft.com/office/drawing/2014/main" id="{94468BEA-62AD-0FA4-D925-3DB16AEB98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ตัวแทนบันทึกย่อ 2">
            <a:extLst>
              <a:ext uri="{FF2B5EF4-FFF2-40B4-BE49-F238E27FC236}">
                <a16:creationId xmlns:a16="http://schemas.microsoft.com/office/drawing/2014/main" id="{607F33CD-83EE-D130-33B5-1C55EC81AD2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altLang="th-TH"/>
          </a:p>
        </p:txBody>
      </p:sp>
      <p:sp>
        <p:nvSpPr>
          <p:cNvPr id="7172" name="ตัวแทนหมายเลขภาพนิ่ง 3">
            <a:extLst>
              <a:ext uri="{FF2B5EF4-FFF2-40B4-BE49-F238E27FC236}">
                <a16:creationId xmlns:a16="http://schemas.microsoft.com/office/drawing/2014/main" id="{1F959776-C8DE-E59D-C6F0-4514EECD09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92716868-645E-4CFB-A4CE-4A3EA4281F77}" type="slidenum">
              <a:rPr lang="th-TH" altLang="th-TH" smtClean="0">
                <a:cs typeface="Angsana New" panose="02020603050405020304" pitchFamily="18" charset="-34"/>
              </a:rPr>
              <a:pPr>
                <a:spcBef>
                  <a:spcPct val="0"/>
                </a:spcBef>
              </a:pPr>
              <a:t>2</a:t>
            </a:fld>
            <a:endParaRPr lang="th-TH" altLang="th-TH">
              <a:cs typeface="Angsana New" panose="02020603050405020304" pitchFamily="18" charset="-3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ตัวแทนรูปบนภาพนิ่ง 1">
            <a:extLst>
              <a:ext uri="{FF2B5EF4-FFF2-40B4-BE49-F238E27FC236}">
                <a16:creationId xmlns:a16="http://schemas.microsoft.com/office/drawing/2014/main" id="{94468BEA-62AD-0FA4-D925-3DB16AEB98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ตัวแทนบันทึกย่อ 2">
            <a:extLst>
              <a:ext uri="{FF2B5EF4-FFF2-40B4-BE49-F238E27FC236}">
                <a16:creationId xmlns:a16="http://schemas.microsoft.com/office/drawing/2014/main" id="{607F33CD-83EE-D130-33B5-1C55EC81AD2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altLang="th-TH"/>
          </a:p>
        </p:txBody>
      </p:sp>
      <p:sp>
        <p:nvSpPr>
          <p:cNvPr id="7172" name="ตัวแทนหมายเลขภาพนิ่ง 3">
            <a:extLst>
              <a:ext uri="{FF2B5EF4-FFF2-40B4-BE49-F238E27FC236}">
                <a16:creationId xmlns:a16="http://schemas.microsoft.com/office/drawing/2014/main" id="{1F959776-C8DE-E59D-C6F0-4514EECD09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92716868-645E-4CFB-A4CE-4A3EA4281F77}" type="slidenum">
              <a:rPr lang="th-TH" altLang="th-TH" smtClean="0">
                <a:cs typeface="Angsana New" panose="02020603050405020304" pitchFamily="18" charset="-34"/>
              </a:rPr>
              <a:pPr>
                <a:spcBef>
                  <a:spcPct val="0"/>
                </a:spcBef>
              </a:pPr>
              <a:t>3</a:t>
            </a:fld>
            <a:endParaRPr lang="th-TH" altLang="th-TH"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54953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ตัวแทนรูปบนภาพนิ่ง 1">
            <a:extLst>
              <a:ext uri="{FF2B5EF4-FFF2-40B4-BE49-F238E27FC236}">
                <a16:creationId xmlns:a16="http://schemas.microsoft.com/office/drawing/2014/main" id="{93FEDB97-1A47-4AA2-9295-A3062581C96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ตัวแทนบันทึกย่อ 2">
            <a:extLst>
              <a:ext uri="{FF2B5EF4-FFF2-40B4-BE49-F238E27FC236}">
                <a16:creationId xmlns:a16="http://schemas.microsoft.com/office/drawing/2014/main" id="{9BA5F790-5315-4149-9BE9-65BAE38CA9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altLang="th-TH"/>
          </a:p>
        </p:txBody>
      </p:sp>
      <p:sp>
        <p:nvSpPr>
          <p:cNvPr id="13316" name="ตัวแทนหมายเลขภาพนิ่ง 3">
            <a:extLst>
              <a:ext uri="{FF2B5EF4-FFF2-40B4-BE49-F238E27FC236}">
                <a16:creationId xmlns:a16="http://schemas.microsoft.com/office/drawing/2014/main" id="{02F9EB4D-24F8-41D1-84C8-F0A41116E5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9DA3B383-32DB-447D-95F3-D6B5026E6A57}" type="slidenum">
              <a:rPr lang="th-TH" altLang="th-TH" sz="1200"/>
              <a:pPr eaLnBrk="1" hangingPunct="1"/>
              <a:t>4</a:t>
            </a:fld>
            <a:endParaRPr lang="th-TH" altLang="th-TH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ตัวแทนรูปบนภาพนิ่ง 1">
            <a:extLst>
              <a:ext uri="{FF2B5EF4-FFF2-40B4-BE49-F238E27FC236}">
                <a16:creationId xmlns:a16="http://schemas.microsoft.com/office/drawing/2014/main" id="{A1E57669-4D1B-4B22-ADEE-5F32A1D9489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ตัวแทนบันทึกย่อ 2">
            <a:extLst>
              <a:ext uri="{FF2B5EF4-FFF2-40B4-BE49-F238E27FC236}">
                <a16:creationId xmlns:a16="http://schemas.microsoft.com/office/drawing/2014/main" id="{E9A2FED8-7FED-4E53-AEBA-046E728A368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altLang="th-TH"/>
          </a:p>
        </p:txBody>
      </p:sp>
      <p:sp>
        <p:nvSpPr>
          <p:cNvPr id="11268" name="ตัวแทนหมายเลขภาพนิ่ง 3">
            <a:extLst>
              <a:ext uri="{FF2B5EF4-FFF2-40B4-BE49-F238E27FC236}">
                <a16:creationId xmlns:a16="http://schemas.microsoft.com/office/drawing/2014/main" id="{02C0CCA1-7A6E-454D-8B0F-754444A6A5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9pPr>
          </a:lstStyle>
          <a:p>
            <a:pPr eaLnBrk="1" hangingPunct="1"/>
            <a:fld id="{774BA565-6E0F-454B-8B9F-14A962E81133}" type="slidenum">
              <a:rPr lang="th-TH" altLang="th-TH" sz="1200"/>
              <a:pPr eaLnBrk="1" hangingPunct="1"/>
              <a:t>5</a:t>
            </a:fld>
            <a:endParaRPr lang="th-TH" altLang="th-TH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ตัวแทนรูปบนภาพนิ่ง 1">
            <a:extLst>
              <a:ext uri="{FF2B5EF4-FFF2-40B4-BE49-F238E27FC236}">
                <a16:creationId xmlns:a16="http://schemas.microsoft.com/office/drawing/2014/main" id="{47A52A70-F7CD-4F8C-C430-99CCC7D2724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ตัวแทนบันทึกย่อ 2">
            <a:extLst>
              <a:ext uri="{FF2B5EF4-FFF2-40B4-BE49-F238E27FC236}">
                <a16:creationId xmlns:a16="http://schemas.microsoft.com/office/drawing/2014/main" id="{2A5B1366-B454-ED78-3DB9-532711C98A8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altLang="th-TH" dirty="0"/>
          </a:p>
        </p:txBody>
      </p:sp>
      <p:sp>
        <p:nvSpPr>
          <p:cNvPr id="9220" name="ตัวแทนหมายเลขภาพนิ่ง 3">
            <a:extLst>
              <a:ext uri="{FF2B5EF4-FFF2-40B4-BE49-F238E27FC236}">
                <a16:creationId xmlns:a16="http://schemas.microsoft.com/office/drawing/2014/main" id="{D3DAE5B1-60A6-5D9B-B30A-08D21A6520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9pPr>
          </a:lstStyle>
          <a:p>
            <a:pPr>
              <a:spcBef>
                <a:spcPct val="0"/>
              </a:spcBef>
            </a:pPr>
            <a:fld id="{2620A6FF-E961-479B-8B1F-1049555B4CC7}" type="slidenum">
              <a:rPr lang="th-TH" altLang="th-TH" smtClean="0">
                <a:cs typeface="Angsana New" panose="02020603050405020304" pitchFamily="18" charset="-34"/>
              </a:rPr>
              <a:pPr>
                <a:spcBef>
                  <a:spcPct val="0"/>
                </a:spcBef>
              </a:pPr>
              <a:t>6</a:t>
            </a:fld>
            <a:endParaRPr lang="th-TH" altLang="th-TH">
              <a:cs typeface="Angsana New" panose="02020603050405020304" pitchFamily="18" charset="-3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AABF-ABB6-49E8-B8E6-01C0964E751C}" type="datetimeFigureOut">
              <a:rPr lang="th-TH" smtClean="0"/>
              <a:pPr/>
              <a:t>19/07/67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1F0D-99EF-4E82-AE7C-1CD67DD2CCC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15406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AABF-ABB6-49E8-B8E6-01C0964E751C}" type="datetimeFigureOut">
              <a:rPr lang="th-TH" smtClean="0"/>
              <a:pPr/>
              <a:t>19/07/67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1F0D-99EF-4E82-AE7C-1CD67DD2CCC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3483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AABF-ABB6-49E8-B8E6-01C0964E751C}" type="datetimeFigureOut">
              <a:rPr lang="th-TH" smtClean="0"/>
              <a:pPr/>
              <a:t>19/07/67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1F0D-99EF-4E82-AE7C-1CD67DD2CCC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37302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AABF-ABB6-49E8-B8E6-01C0964E751C}" type="datetimeFigureOut">
              <a:rPr lang="th-TH" smtClean="0"/>
              <a:pPr/>
              <a:t>19/07/67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1F0D-99EF-4E82-AE7C-1CD67DD2CCC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14881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AABF-ABB6-49E8-B8E6-01C0964E751C}" type="datetimeFigureOut">
              <a:rPr lang="th-TH" smtClean="0"/>
              <a:pPr/>
              <a:t>19/07/67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1F0D-99EF-4E82-AE7C-1CD67DD2CCC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90366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AABF-ABB6-49E8-B8E6-01C0964E751C}" type="datetimeFigureOut">
              <a:rPr lang="th-TH" smtClean="0"/>
              <a:pPr/>
              <a:t>19/07/67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1F0D-99EF-4E82-AE7C-1CD67DD2CCC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19975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AABF-ABB6-49E8-B8E6-01C0964E751C}" type="datetimeFigureOut">
              <a:rPr lang="th-TH" smtClean="0"/>
              <a:pPr/>
              <a:t>19/07/67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1F0D-99EF-4E82-AE7C-1CD67DD2CCC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46158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AABF-ABB6-49E8-B8E6-01C0964E751C}" type="datetimeFigureOut">
              <a:rPr lang="th-TH" smtClean="0"/>
              <a:pPr/>
              <a:t>19/07/67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1F0D-99EF-4E82-AE7C-1CD67DD2CCC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6472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AABF-ABB6-49E8-B8E6-01C0964E751C}" type="datetimeFigureOut">
              <a:rPr lang="th-TH" smtClean="0"/>
              <a:pPr/>
              <a:t>19/07/67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1F0D-99EF-4E82-AE7C-1CD67DD2CCC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4879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AABF-ABB6-49E8-B8E6-01C0964E751C}" type="datetimeFigureOut">
              <a:rPr lang="th-TH" smtClean="0"/>
              <a:pPr/>
              <a:t>19/07/67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1F0D-99EF-4E82-AE7C-1CD67DD2CCC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65385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AABF-ABB6-49E8-B8E6-01C0964E751C}" type="datetimeFigureOut">
              <a:rPr lang="th-TH" smtClean="0"/>
              <a:pPr/>
              <a:t>19/07/67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1F0D-99EF-4E82-AE7C-1CD67DD2CCC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34966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FAABF-ABB6-49E8-B8E6-01C0964E751C}" type="datetimeFigureOut">
              <a:rPr lang="th-TH" smtClean="0"/>
              <a:pPr/>
              <a:t>19/07/67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01F0D-99EF-4E82-AE7C-1CD67DD2CCC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33004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ชื่อเรื่อง 1">
            <a:extLst>
              <a:ext uri="{FF2B5EF4-FFF2-40B4-BE49-F238E27FC236}">
                <a16:creationId xmlns:a16="http://schemas.microsoft.com/office/drawing/2014/main" id="{D373BEC2-5F6F-4AEC-853F-67AB36CF3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878" y="2562357"/>
            <a:ext cx="7913076" cy="3491601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th-TH" sz="3600" b="1" dirty="0">
                <a:latin typeface="Angsana New" panose="02020603050405020304" pitchFamily="18" charset="-34"/>
              </a:rPr>
              <a:t>เงินอุดหนุนเฉพาะกิจ</a:t>
            </a:r>
            <a:br>
              <a:rPr lang="th-TH" sz="3600" b="1" dirty="0"/>
            </a:br>
            <a:r>
              <a:rPr lang="th-TH" sz="2800" b="1" dirty="0"/>
              <a:t>1) ค่าครุภัณฑ์ </a:t>
            </a:r>
            <a:br>
              <a:rPr lang="en-US" sz="2800" b="1" dirty="0"/>
            </a:br>
            <a:r>
              <a:rPr lang="th-TH" sz="2800" b="1" dirty="0">
                <a:solidFill>
                  <a:srgbClr val="FF0000"/>
                </a:solidFill>
              </a:rPr>
              <a:t>1.2) เงินอุดหนุนค่าครุภัณฑ์การจัดบริการสาธารณะด้านสังคม</a:t>
            </a:r>
            <a:r>
              <a:rPr lang="th-TH" sz="2800" b="1" dirty="0" err="1">
                <a:solidFill>
                  <a:srgbClr val="FF0000"/>
                </a:solidFill>
              </a:rPr>
              <a:t>อื่นๆ</a:t>
            </a:r>
            <a:br>
              <a:rPr lang="th-TH" sz="2800" b="1" dirty="0">
                <a:solidFill>
                  <a:srgbClr val="FF0000"/>
                </a:solidFill>
              </a:rPr>
            </a:br>
            <a:r>
              <a:rPr lang="en-US" sz="2800" b="1" dirty="0"/>
              <a:t>    </a:t>
            </a:r>
            <a:r>
              <a:rPr lang="th-TH" sz="2800" b="1" dirty="0"/>
              <a:t>รถบรรทุก (ดีเซล) ขนาด </a:t>
            </a:r>
            <a:r>
              <a:rPr lang="en-US" sz="2800" b="1" dirty="0">
                <a:latin typeface="Angsana New" panose="02020603050405020304" pitchFamily="18" charset="-34"/>
              </a:rPr>
              <a:t>6</a:t>
            </a:r>
            <a:r>
              <a:rPr lang="th-TH" sz="2800" b="1" dirty="0"/>
              <a:t> ตัน </a:t>
            </a:r>
            <a:r>
              <a:rPr lang="en-US" sz="2800" b="1" dirty="0">
                <a:latin typeface="Angsana New" panose="02020603050405020304" pitchFamily="18" charset="-34"/>
              </a:rPr>
              <a:t>6</a:t>
            </a:r>
            <a:r>
              <a:rPr lang="th-TH" sz="2800" b="1" dirty="0"/>
              <a:t> ล้อ ปริมาตรกระบอกสูบไม่ต่ำกว่า </a:t>
            </a:r>
            <a:r>
              <a:rPr lang="en-US" sz="2800" b="1" dirty="0">
                <a:latin typeface="Angsana New" panose="02020603050405020304" pitchFamily="18" charset="-34"/>
              </a:rPr>
              <a:t>6,000</a:t>
            </a:r>
            <a:r>
              <a:rPr lang="th-TH" sz="2800" b="1" dirty="0"/>
              <a:t> ซีซี</a:t>
            </a:r>
            <a:br>
              <a:rPr lang="th-TH" sz="2800" b="1" dirty="0"/>
            </a:br>
            <a:r>
              <a:rPr lang="th-TH" sz="2800" b="1" dirty="0"/>
              <a:t>หรือกำลังเครื่องยนต์สูงสุดไม่ต่ำกว่า </a:t>
            </a:r>
            <a:r>
              <a:rPr lang="en-US" sz="2800" b="1" dirty="0">
                <a:latin typeface="Angsana New" panose="02020603050405020304" pitchFamily="18" charset="-34"/>
              </a:rPr>
              <a:t>170</a:t>
            </a:r>
            <a:r>
              <a:rPr lang="th-TH" sz="2800" b="1" dirty="0"/>
              <a:t> กิโลวัตต์ แบบบรรทุกน้ำ </a:t>
            </a:r>
            <a:br>
              <a:rPr lang="th-TH" sz="2800" b="1" dirty="0"/>
            </a:br>
            <a:r>
              <a:rPr lang="th-TH" sz="2800" b="1" dirty="0"/>
              <a:t>      </a:t>
            </a:r>
            <a:r>
              <a:rPr lang="th-TH" sz="2800" b="1" dirty="0">
                <a:solidFill>
                  <a:srgbClr val="FF0000"/>
                </a:solidFill>
              </a:rPr>
              <a:t>คันละ </a:t>
            </a:r>
            <a:r>
              <a:rPr lang="en-US" sz="2800" b="1" dirty="0">
                <a:solidFill>
                  <a:srgbClr val="FF0000"/>
                </a:solidFill>
                <a:latin typeface="Angsana New" panose="02020603050405020304" pitchFamily="18" charset="-34"/>
              </a:rPr>
              <a:t>2,563,000</a:t>
            </a:r>
            <a:r>
              <a:rPr lang="th-TH" sz="2800" b="1" dirty="0">
                <a:solidFill>
                  <a:srgbClr val="FF0000"/>
                </a:solidFill>
              </a:rPr>
              <a:t>บาท จำนวน </a:t>
            </a:r>
            <a:r>
              <a:rPr lang="en-US" sz="2800" b="1" dirty="0">
                <a:solidFill>
                  <a:srgbClr val="FF0000"/>
                </a:solidFill>
                <a:latin typeface="Angsana New" panose="02020603050405020304" pitchFamily="18" charset="-34"/>
              </a:rPr>
              <a:t>2</a:t>
            </a:r>
            <a:r>
              <a:rPr lang="th-TH" sz="2800" b="1" dirty="0">
                <a:solidFill>
                  <a:srgbClr val="FF0000"/>
                </a:solidFill>
              </a:rPr>
              <a:t> คัน รวมเป็นเงิน </a:t>
            </a:r>
            <a:r>
              <a:rPr lang="en-US" sz="2800" b="1" dirty="0">
                <a:solidFill>
                  <a:srgbClr val="FF0000"/>
                </a:solidFill>
                <a:latin typeface="Angsana New" panose="02020603050405020304" pitchFamily="18" charset="-34"/>
              </a:rPr>
              <a:t>5,126,000</a:t>
            </a:r>
            <a:r>
              <a:rPr lang="th-TH" sz="2800" b="1" dirty="0">
                <a:solidFill>
                  <a:srgbClr val="FF0000"/>
                </a:solidFill>
              </a:rPr>
              <a:t> บาท</a:t>
            </a:r>
            <a:endParaRPr lang="th-TH" sz="2800" b="1" dirty="0">
              <a:solidFill>
                <a:srgbClr val="FF0000"/>
              </a:solidFill>
              <a:latin typeface="Angsana New" panose="02020603050405020304" pitchFamily="18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F4DE4FA4-453B-45EC-8A47-ECC51DA222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353" y="663453"/>
            <a:ext cx="2063293" cy="2115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774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0F68ACD-9515-767A-425C-065EA9142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385666"/>
            <a:ext cx="7920038" cy="566738"/>
          </a:xfrm>
          <a:noFill/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th-TH" sz="3200" b="1" dirty="0"/>
              <a:t>ข้อมูลรถดับเพลิง รถบรรทุกน้ำ เทศบาลนครขอนแก่น</a:t>
            </a:r>
          </a:p>
        </p:txBody>
      </p:sp>
      <p:graphicFrame>
        <p:nvGraphicFramePr>
          <p:cNvPr id="6" name="ตัวแทนเนื้อหา 5">
            <a:extLst>
              <a:ext uri="{FF2B5EF4-FFF2-40B4-BE49-F238E27FC236}">
                <a16:creationId xmlns:a16="http://schemas.microsoft.com/office/drawing/2014/main" id="{80859F6E-39CE-A82A-AAAD-F64347DDCF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0025751"/>
              </p:ext>
            </p:extLst>
          </p:nvPr>
        </p:nvGraphicFramePr>
        <p:xfrm>
          <a:off x="179388" y="1461191"/>
          <a:ext cx="8856662" cy="4752976"/>
        </p:xfrm>
        <a:graphic>
          <a:graphicData uri="http://schemas.openxmlformats.org/drawingml/2006/table">
            <a:tbl>
              <a:tblPr firstRow="1" firstCol="1" bandRow="1"/>
              <a:tblGrid>
                <a:gridCol w="1080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37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7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5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482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ศูนย์</a:t>
                      </a:r>
                      <a:endParaRPr lang="en-US" sz="280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Calibri"/>
                        <a:cs typeface="+mj-cs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ชื่อสถานี</a:t>
                      </a:r>
                      <a:endParaRPr lang="en-US" sz="280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Calibri"/>
                        <a:cs typeface="+mj-cs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รถดับเพลิง</a:t>
                      </a:r>
                      <a:endParaRPr lang="en-US" sz="280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Calibri"/>
                        <a:cs typeface="+mj-cs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รถบรรทุกน้ำ</a:t>
                      </a:r>
                      <a:endParaRPr lang="en-US" sz="280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Calibri"/>
                        <a:cs typeface="+mj-cs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1</a:t>
                      </a:r>
                      <a:endParaRPr lang="en-US" sz="2800" b="1" dirty="0">
                        <a:effectLst/>
                        <a:latin typeface="TH SarabunPSK" panose="020B0500040200020003" pitchFamily="34" charset="-34"/>
                        <a:ea typeface="Calibri"/>
                        <a:cs typeface="+mj-cs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สถานีดับเพลิงศรีจันทร์</a:t>
                      </a:r>
                      <a:endParaRPr lang="en-US" sz="2800" b="1" dirty="0">
                        <a:effectLst/>
                        <a:latin typeface="TH SarabunPSK" panose="020B0500040200020003" pitchFamily="34" charset="-34"/>
                        <a:ea typeface="Calibri"/>
                        <a:cs typeface="+mj-cs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3 คัน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/>
                        <a:cs typeface="+mj-cs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2 คัน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/>
                        <a:cs typeface="+mj-cs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2</a:t>
                      </a:r>
                      <a:endParaRPr lang="en-US" sz="2800" b="1" dirty="0">
                        <a:effectLst/>
                        <a:latin typeface="TH SarabunPSK" panose="020B0500040200020003" pitchFamily="34" charset="-34"/>
                        <a:ea typeface="Calibri"/>
                        <a:cs typeface="+mj-cs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สถานีดับเพลิงเมืองเก่า</a:t>
                      </a:r>
                      <a:endParaRPr lang="en-US" sz="2800" b="1" dirty="0">
                        <a:effectLst/>
                        <a:latin typeface="TH SarabunPSK" panose="020B0500040200020003" pitchFamily="34" charset="-34"/>
                        <a:ea typeface="Calibri"/>
                        <a:cs typeface="+mj-cs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2 คัน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/>
                        <a:cs typeface="+mj-cs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2 คัน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/>
                        <a:cs typeface="+mj-cs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90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3</a:t>
                      </a:r>
                      <a:endParaRPr lang="en-US" sz="2800" b="1" dirty="0">
                        <a:effectLst/>
                        <a:latin typeface="TH SarabunPSK" panose="020B0500040200020003" pitchFamily="34" charset="-34"/>
                        <a:ea typeface="Calibri"/>
                        <a:cs typeface="+mj-cs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สถานีดับเพลิงหนองแวงตราชู</a:t>
                      </a:r>
                      <a:endParaRPr lang="en-US" sz="2800" b="1" dirty="0">
                        <a:effectLst/>
                        <a:latin typeface="TH SarabunPSK" panose="020B0500040200020003" pitchFamily="34" charset="-34"/>
                        <a:ea typeface="Calibri"/>
                        <a:cs typeface="+mj-cs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1 คัน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/>
                        <a:cs typeface="+mj-cs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1 คัน </a:t>
                      </a:r>
                      <a:r>
                        <a:rPr lang="th-TH" sz="2800" b="1" kern="12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+1 คัน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/>
                        <a:cs typeface="+mj-cs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8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4</a:t>
                      </a:r>
                      <a:endParaRPr lang="en-US" sz="2800" b="1" dirty="0">
                        <a:effectLst/>
                        <a:latin typeface="TH SarabunPSK" panose="020B0500040200020003" pitchFamily="34" charset="-34"/>
                        <a:ea typeface="Calibri"/>
                        <a:cs typeface="+mj-cs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dirty="0"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สถานีดับเพลิงบึงทุ่งสร้าง</a:t>
                      </a:r>
                      <a:endParaRPr lang="en-US" sz="2800" b="1" dirty="0">
                        <a:effectLst/>
                        <a:latin typeface="TH SarabunPSK" panose="020B0500040200020003" pitchFamily="34" charset="-34"/>
                        <a:ea typeface="Calibri"/>
                        <a:cs typeface="+mj-cs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1 คัน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/>
                        <a:cs typeface="+mj-cs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1 คัน </a:t>
                      </a:r>
                      <a:r>
                        <a:rPr lang="th-TH" sz="2800" b="1" kern="12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+ 1 คัน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/>
                        <a:cs typeface="+mj-cs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905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5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/>
                        <a:cs typeface="+mj-cs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ศูนย์ อปพร. (สนับสนุน 4 สถานี)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/>
                        <a:cs typeface="+mj-cs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1 คัน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/>
                        <a:cs typeface="+mj-cs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-ไม่มี-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/>
                        <a:cs typeface="+mj-cs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9807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 </a:t>
                      </a:r>
                      <a:r>
                        <a:rPr lang="th-TH" sz="2800" b="1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cs typeface="+mj-cs"/>
                        </a:rPr>
                        <a:t>รวมทั้งสิ้น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cs typeface="+mj-cs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/>
                          <a:cs typeface="TH SarabunPSK" panose="020B0500040200020003" pitchFamily="34" charset="-34"/>
                        </a:rPr>
                        <a:t>รวมทั้งสิ้น</a:t>
                      </a:r>
                      <a:endParaRPr lang="en-US" sz="240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/>
                        <a:cs typeface="TH SarabunPSK" panose="020B0500040200020003" pitchFamily="34" charset="-34"/>
                      </a:endParaRPr>
                    </a:p>
                  </a:txBody>
                  <a:tcPr marL="68593" marR="685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8 คัน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/>
                        <a:cs typeface="+mj-cs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800" b="1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6 คัน </a:t>
                      </a:r>
                      <a:r>
                        <a:rPr lang="th-TH" sz="2800" b="1" kern="120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+2 คัน</a:t>
                      </a:r>
                      <a:endParaRPr lang="en-US" sz="2800" b="1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/>
                        <a:cs typeface="+mj-cs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กล่องข้อความ 4">
            <a:extLst>
              <a:ext uri="{FF2B5EF4-FFF2-40B4-BE49-F238E27FC236}">
                <a16:creationId xmlns:a16="http://schemas.microsoft.com/office/drawing/2014/main" id="{C74CAAB8-EDC5-16E0-C9C2-A00E6A124ACF}"/>
              </a:ext>
            </a:extLst>
          </p:cNvPr>
          <p:cNvSpPr txBox="1"/>
          <p:nvPr/>
        </p:nvSpPr>
        <p:spPr>
          <a:xfrm>
            <a:off x="5150069" y="6299664"/>
            <a:ext cx="388598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th-TH" sz="2800" b="1" dirty="0">
                <a:solidFill>
                  <a:srgbClr val="FF0000"/>
                </a:solidFill>
                <a:effectLst/>
                <a:latin typeface="TH SarabunPSK" panose="020B0500040200020003" pitchFamily="34" charset="-34"/>
                <a:cs typeface="+mj-cs"/>
              </a:rPr>
              <a:t>อัตรากำลังพนักงานขับรถ  มี 20 คน</a:t>
            </a: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18262F3A-8E09-871D-5333-4B3C877821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25" y="140138"/>
            <a:ext cx="1031647" cy="105779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0F68ACD-9515-767A-425C-065EA9142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385666"/>
            <a:ext cx="7253654" cy="566738"/>
          </a:xfrm>
          <a:noFill/>
        </p:spPr>
        <p:txBody>
          <a:bodyPr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  <a:defRPr/>
            </a:pPr>
            <a:r>
              <a:rPr lang="th-TH" sz="3200" b="1" dirty="0"/>
              <a:t>เกณฑ์การพิจารณา</a:t>
            </a:r>
            <a:br>
              <a:rPr lang="th-TH" sz="3200" b="1" dirty="0"/>
            </a:br>
            <a:r>
              <a:rPr lang="th-TH" sz="3200" b="1" dirty="0"/>
              <a:t>จำนวนรถยนต์ดับเพลิง/รถยนต์บรรทุกน้ำที่เหมาะสม</a:t>
            </a: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18262F3A-8E09-871D-5333-4B3C877821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25" y="140138"/>
            <a:ext cx="1031647" cy="1057794"/>
          </a:xfrm>
          <a:prstGeom prst="rect">
            <a:avLst/>
          </a:prstGeom>
        </p:spPr>
      </p:pic>
      <p:pic>
        <p:nvPicPr>
          <p:cNvPr id="14" name="ตัวแทนเนื้อหา 13">
            <a:extLst>
              <a:ext uri="{FF2B5EF4-FFF2-40B4-BE49-F238E27FC236}">
                <a16:creationId xmlns:a16="http://schemas.microsoft.com/office/drawing/2014/main" id="{106DB6E6-F652-4886-B6A4-0378307CA4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930731" y="1787769"/>
            <a:ext cx="7282538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729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87F93D8-D437-4284-9D97-BCE1532EC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15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รถยนต์ดับเพลิง  เทศบาลนครขอนแก่น</a:t>
            </a:r>
          </a:p>
        </p:txBody>
      </p:sp>
      <p:sp>
        <p:nvSpPr>
          <p:cNvPr id="7171" name="Rectangle 133">
            <a:extLst>
              <a:ext uri="{FF2B5EF4-FFF2-40B4-BE49-F238E27FC236}">
                <a16:creationId xmlns:a16="http://schemas.microsoft.com/office/drawing/2014/main" id="{972AD066-EF3C-4EBC-8B21-A1C6DA883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75" y="25019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9pPr>
          </a:lstStyle>
          <a:p>
            <a:endParaRPr lang="th-TH" altLang="th-TH"/>
          </a:p>
        </p:txBody>
      </p:sp>
      <p:sp>
        <p:nvSpPr>
          <p:cNvPr id="7172" name="Rectangle 113">
            <a:extLst>
              <a:ext uri="{FF2B5EF4-FFF2-40B4-BE49-F238E27FC236}">
                <a16:creationId xmlns:a16="http://schemas.microsoft.com/office/drawing/2014/main" id="{D3020D4C-EA14-41FC-A050-0418755A9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5238" y="27305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9pPr>
          </a:lstStyle>
          <a:p>
            <a:endParaRPr lang="th-TH" altLang="th-TH"/>
          </a:p>
        </p:txBody>
      </p:sp>
      <p:graphicFrame>
        <p:nvGraphicFramePr>
          <p:cNvPr id="5" name="ตัวแทนเนื้อหา 4">
            <a:extLst>
              <a:ext uri="{FF2B5EF4-FFF2-40B4-BE49-F238E27FC236}">
                <a16:creationId xmlns:a16="http://schemas.microsoft.com/office/drawing/2014/main" id="{FAC8E863-63D8-47AE-9425-4AFF9A8446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1583340"/>
              </p:ext>
            </p:extLst>
          </p:nvPr>
        </p:nvGraphicFramePr>
        <p:xfrm>
          <a:off x="189855" y="692150"/>
          <a:ext cx="8496945" cy="6041955"/>
        </p:xfrm>
        <a:graphic>
          <a:graphicData uri="http://schemas.openxmlformats.org/drawingml/2006/table">
            <a:tbl>
              <a:tblPr/>
              <a:tblGrid>
                <a:gridCol w="507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7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1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14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37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92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45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576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60338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543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ลำดับที่ 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ชนิด/ประเภท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ความจุน้ำ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เลขทะเบียน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ยี่ห้อ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วันที่ครอบครอง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อายุ/ปี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สภาพการใช้งาน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ประจำการ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 </a:t>
                      </a:r>
                      <a:endParaRPr kumimoji="0" lang="th-TH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รถยนต์ดับเพลิง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นาค 15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 4,000 ลิตร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   บบ-4159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มิตซูบิชิ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       2/9/2539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27 ปี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       ใช้การได้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 </a:t>
                      </a:r>
                      <a:endParaRPr kumimoji="0" lang="th-TH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สน.เมืองเก่า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6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นาค 20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,000 </a:t>
                      </a: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ลิตร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บษ-687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อีซูซุ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1/5/2549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16 ปี</a:t>
                      </a:r>
                      <a:endParaRPr lang="th-TH"/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ใช้การได้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สน.ศรีจันทร์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3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นาค 19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,000 </a:t>
                      </a: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ลิตร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ผก-1480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มิตซูบิซิ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8/11/2550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15 ปี</a:t>
                      </a:r>
                      <a:endParaRPr lang="th-TH"/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ใช้การได้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สน.เมืองเก่า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4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นาค 13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,000 </a:t>
                      </a: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ลิตร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พ-7995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มิตซูบิซิ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22/12/2536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29 ปี</a:t>
                      </a:r>
                      <a:endParaRPr lang="th-TH"/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ใช้การได้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สน.หนองแวงฯ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5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นาค 18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,000 </a:t>
                      </a: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ลิตร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บษ-687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มิตซูบิซิ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1/5/2549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16 ปี</a:t>
                      </a:r>
                      <a:endParaRPr lang="th-TH"/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ใช้การได้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สน.บึงทุ่งสร้าง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6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นาค 21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,000 </a:t>
                      </a: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ลิตร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ผย-1831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มิตซูบิซิ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23/6/2559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 ปี</a:t>
                      </a:r>
                      <a:endParaRPr lang="th-TH"/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ใช้การได้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ศูนย์ชัยพฤกษ์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1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7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นาค 17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10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,000 </a:t>
                      </a: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ลิตร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บบ-4158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มิตซูบิซิ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2/9/2559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26 ปี</a:t>
                      </a:r>
                      <a:endParaRPr lang="th-TH"/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ใช้การได้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สน.ศรีจันทร์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8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ซากุระ 8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,500 </a:t>
                      </a: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ลิตร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ผก-2145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มิตซูบิซิ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24/10/2560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15 ปี</a:t>
                      </a:r>
                      <a:endParaRPr lang="th-TH" dirty="0"/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ใช้การได้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สน.ศรีจันทร์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76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รวม 8 คัน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 </a:t>
                      </a: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 </a:t>
                      </a:r>
                    </a:p>
                  </a:txBody>
                  <a:tcPr marL="66003" marR="6600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280" name="Rectangle 113">
            <a:extLst>
              <a:ext uri="{FF2B5EF4-FFF2-40B4-BE49-F238E27FC236}">
                <a16:creationId xmlns:a16="http://schemas.microsoft.com/office/drawing/2014/main" id="{50F3D1C9-B67B-48D1-95AD-650077C78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7049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9pPr>
          </a:lstStyle>
          <a:p>
            <a:endParaRPr lang="th-TH" altLang="th-TH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E3D0249-EBBF-4DEE-B514-32D13B494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15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th-TH" sz="2800" b="1" dirty="0">
                <a:solidFill>
                  <a:prstClr val="black"/>
                </a:solidFill>
                <a:effectLst/>
                <a:latin typeface="Angsana New" panose="02020603050405020304" pitchFamily="18" charset="-34"/>
                <a:ea typeface="Calibri"/>
                <a:cs typeface="Angsana New" panose="02020603050405020304" pitchFamily="18" charset="-34"/>
              </a:rPr>
              <a:t>รถยนต์บรรทุกน้ำช่วยดับเพลิง  </a:t>
            </a:r>
            <a:r>
              <a:rPr lang="th-TH" sz="2800" b="1" dirty="0">
                <a:latin typeface="Angsana New" pitchFamily="18" charset="-34"/>
              </a:rPr>
              <a:t>เทศบาลนครขอนแก่น</a:t>
            </a:r>
            <a:endParaRPr lang="th-TH" sz="4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123" name="Rectangle 1">
            <a:extLst>
              <a:ext uri="{FF2B5EF4-FFF2-40B4-BE49-F238E27FC236}">
                <a16:creationId xmlns:a16="http://schemas.microsoft.com/office/drawing/2014/main" id="{8292F737-27A1-470A-BB7A-9533FAFD13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75" y="24320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9pPr>
          </a:lstStyle>
          <a:p>
            <a:endParaRPr lang="th-TH" altLang="th-TH"/>
          </a:p>
        </p:txBody>
      </p:sp>
      <p:sp>
        <p:nvSpPr>
          <p:cNvPr id="5124" name="Rectangle 112">
            <a:extLst>
              <a:ext uri="{FF2B5EF4-FFF2-40B4-BE49-F238E27FC236}">
                <a16:creationId xmlns:a16="http://schemas.microsoft.com/office/drawing/2014/main" id="{402547F3-473D-485A-B74A-BA5F8781E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75" y="27066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9pPr>
          </a:lstStyle>
          <a:p>
            <a:endParaRPr lang="th-TH" altLang="th-TH"/>
          </a:p>
        </p:txBody>
      </p:sp>
      <p:graphicFrame>
        <p:nvGraphicFramePr>
          <p:cNvPr id="5" name="ตัวแทนเนื้อหา 4">
            <a:extLst>
              <a:ext uri="{FF2B5EF4-FFF2-40B4-BE49-F238E27FC236}">
                <a16:creationId xmlns:a16="http://schemas.microsoft.com/office/drawing/2014/main" id="{CEB59F6D-ADBB-4231-B860-3ABFA67C28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5123080"/>
              </p:ext>
            </p:extLst>
          </p:nvPr>
        </p:nvGraphicFramePr>
        <p:xfrm>
          <a:off x="259879" y="1213150"/>
          <a:ext cx="8445822" cy="4273728"/>
        </p:xfrm>
        <a:graphic>
          <a:graphicData uri="http://schemas.openxmlformats.org/drawingml/2006/table">
            <a:tbl>
              <a:tblPr/>
              <a:tblGrid>
                <a:gridCol w="506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95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23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75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95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551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998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821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ลำดับที่ 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ชนิด/ประเภท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ความจุน้ำ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เลขทะเบียน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ยี่ห้อ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วันที่ครอบครอง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อายุ/ปี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สภาพการใช้งาน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ประจำการ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ธารา 5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,000 </a:t>
                      </a: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ลิตร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บว-5659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อีซูซุ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19/12/2548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17 ปี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ชำรุด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สน.หนองแวงฯ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5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ธารา 6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,000 </a:t>
                      </a: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ลิตร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บษ-3812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อีซูซุ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31/07/2549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16 ปี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ใช้การได้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สน.บึงทุ่งสร้าง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1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ธารา 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,000 </a:t>
                      </a: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ลิตร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บพ-7731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มิตซูบิซิ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02/08/2550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15 ปี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ชำรุด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สน.บึงทุ่งสร้าง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9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ธารา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 8</a:t>
                      </a: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,000 </a:t>
                      </a: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ลิตร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ผข</a:t>
                      </a: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-8015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มิตซูบิซิ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06/01/2552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13 ปี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ใช้การได้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สน.ศรีจันทร์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89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ธารา 10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,000 </a:t>
                      </a: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ลิตร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85-4617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ฮีโน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06/08/2559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 ปี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ใช้การได้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สน.เมืองเก่า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ธารา 11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,000 </a:t>
                      </a: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ลิตร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85-7803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ฮีโน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06/08/2559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 ปี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ใช้การได้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สน.หนองแวงฯ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9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 7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ธารา 12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6,000 ลิตร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ได้ผู้ชนะ อยู่ในระหว่างการอุทธรณ์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สน.ศรีจันทร์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 </a:t>
                      </a: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14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8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ธารา 13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6,000 ลิตร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ได้ผู้ชนะ อยู่ในระหว่างการอุทธรณ์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สน.เมืองเก่า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8145363"/>
                  </a:ext>
                </a:extLst>
              </a:tr>
              <a:tr h="7030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ea typeface="Calibri" pitchFamily="34" charset="0"/>
                          <a:cs typeface="Angsana New" panose="02020603050405020304" pitchFamily="18" charset="-34"/>
                        </a:rPr>
                        <a:t>รวม  8 คัน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ชำรุด 2 คัน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ใช้การได้ 6 คัน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anose="02020603050405020304" pitchFamily="18" charset="-34"/>
                        <a:ea typeface="Calibri" pitchFamily="34" charset="0"/>
                        <a:cs typeface="Angsana New" panose="02020603050405020304" pitchFamily="18" charset="-34"/>
                      </a:endParaRPr>
                    </a:p>
                  </a:txBody>
                  <a:tcPr marL="65998" marR="6599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362807"/>
                  </a:ext>
                </a:extLst>
              </a:tr>
            </a:tbl>
          </a:graphicData>
        </a:graphic>
      </p:graphicFrame>
      <p:sp>
        <p:nvSpPr>
          <p:cNvPr id="5217" name="Rectangle 113">
            <a:extLst>
              <a:ext uri="{FF2B5EF4-FFF2-40B4-BE49-F238E27FC236}">
                <a16:creationId xmlns:a16="http://schemas.microsoft.com/office/drawing/2014/main" id="{4E1935E9-86DE-4D13-BACB-93B6A9414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7922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anose="020F0502020204030204" pitchFamily="34" charset="0"/>
                <a:cs typeface="Angsana New" panose="02020603050405020304" pitchFamily="18" charset="-34"/>
              </a:defRPr>
            </a:lvl9pPr>
          </a:lstStyle>
          <a:p>
            <a:endParaRPr lang="th-TH" altLang="th-TH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C00612C-F82F-D2FE-0267-E1BE8D6E1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603"/>
            <a:ext cx="9144000" cy="1057793"/>
          </a:xfrm>
        </p:spPr>
        <p:txBody>
          <a:bodyPr anchor="ctr"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th-TH" sz="3600" b="1" dirty="0">
                <a:latin typeface="Angsana New (หัวเรื่อง)"/>
              </a:rPr>
              <a:t>ความต้องการรถดับเพลิง รถบรรทุกน้ำ</a:t>
            </a:r>
          </a:p>
        </p:txBody>
      </p:sp>
      <p:graphicFrame>
        <p:nvGraphicFramePr>
          <p:cNvPr id="6" name="ตัวแทนเนื้อหา 5">
            <a:extLst>
              <a:ext uri="{FF2B5EF4-FFF2-40B4-BE49-F238E27FC236}">
                <a16:creationId xmlns:a16="http://schemas.microsoft.com/office/drawing/2014/main" id="{176B8B56-EBE6-4509-CDF4-C1A7E48B76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4466534"/>
              </p:ext>
            </p:extLst>
          </p:nvPr>
        </p:nvGraphicFramePr>
        <p:xfrm>
          <a:off x="110358" y="2312164"/>
          <a:ext cx="8923283" cy="1401764"/>
        </p:xfrm>
        <a:graphic>
          <a:graphicData uri="http://schemas.openxmlformats.org/drawingml/2006/table">
            <a:tbl>
              <a:tblPr firstRow="1" firstCol="1" bandRow="1"/>
              <a:tblGrid>
                <a:gridCol w="2724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6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2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08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1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รถดับเพลิง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Calibri"/>
                        <a:cs typeface="+mj-cs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รถบรรทุกน้ำ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Calibri"/>
                        <a:cs typeface="+mj-cs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Calibri"/>
                        <a:cs typeface="TH SarabunPSK" panose="020B0500040200020003" pitchFamily="34" charset="-34"/>
                      </a:endParaRPr>
                    </a:p>
                  </a:txBody>
                  <a:tcPr marL="68593" marR="685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088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1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มี 8 คัน</a:t>
                      </a:r>
                      <a:endParaRPr lang="en-US" sz="3200" b="1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/>
                        <a:cs typeface="+mj-cs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1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ใช้งานได้ 6 คัน</a:t>
                      </a:r>
                      <a:endParaRPr lang="en-US" sz="3200" b="1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/>
                        <a:cs typeface="+mj-cs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b="1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Calibri"/>
                          <a:cs typeface="+mj-cs"/>
                        </a:rPr>
                        <a:t>รอจำหน่าย 2 คัน</a:t>
                      </a:r>
                      <a:endParaRPr lang="en-US" sz="3200" b="1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Calibri"/>
                        <a:cs typeface="+mj-cs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ชื่อเรื่อง 1">
            <a:extLst>
              <a:ext uri="{FF2B5EF4-FFF2-40B4-BE49-F238E27FC236}">
                <a16:creationId xmlns:a16="http://schemas.microsoft.com/office/drawing/2014/main" id="{9E275623-56EF-35F4-D422-5642DBDFFE54}"/>
              </a:ext>
            </a:extLst>
          </p:cNvPr>
          <p:cNvSpPr txBox="1">
            <a:spLocks/>
          </p:cNvSpPr>
          <p:nvPr/>
        </p:nvSpPr>
        <p:spPr>
          <a:xfrm>
            <a:off x="5256" y="1311598"/>
            <a:ext cx="9144000" cy="92215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anchor="ctr"/>
          <a:lstStyle>
            <a:lvl1pPr algn="ctr" rtl="0" eaLnBrk="0" fontAlgn="base" hangingPunct="0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  <a:lvl2pPr algn="ctr" rtl="0" eaLnBrk="0" fontAlgn="base" hangingPunct="0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  <a:cs typeface="DilleniaUPC" pitchFamily="18" charset="-34"/>
              </a:defRPr>
            </a:lvl2pPr>
            <a:lvl3pPr algn="ctr" rtl="0" eaLnBrk="0" fontAlgn="base" hangingPunct="0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  <a:cs typeface="DilleniaUPC" pitchFamily="18" charset="-34"/>
              </a:defRPr>
            </a:lvl3pPr>
            <a:lvl4pPr algn="ctr" rtl="0" eaLnBrk="0" fontAlgn="base" hangingPunct="0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  <a:cs typeface="DilleniaUPC" pitchFamily="18" charset="-34"/>
              </a:defRPr>
            </a:lvl4pPr>
            <a:lvl5pPr algn="ctr" rtl="0" eaLnBrk="0" fontAlgn="base" hangingPunct="0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  <a:cs typeface="DilleniaUPC" pitchFamily="18" charset="-34"/>
              </a:defRPr>
            </a:lvl5pPr>
            <a:lvl6pPr marL="457200" algn="ctr" rtl="0" fontAlgn="base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  <a:cs typeface="DilleniaUPC" pitchFamily="18" charset="-34"/>
              </a:defRPr>
            </a:lvl6pPr>
            <a:lvl7pPr marL="914400" algn="ctr" rtl="0" fontAlgn="base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  <a:cs typeface="DilleniaUPC" pitchFamily="18" charset="-34"/>
              </a:defRPr>
            </a:lvl7pPr>
            <a:lvl8pPr marL="1371600" algn="ctr" rtl="0" fontAlgn="base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  <a:cs typeface="DilleniaUPC" pitchFamily="18" charset="-34"/>
              </a:defRPr>
            </a:lvl8pPr>
            <a:lvl9pPr marL="1828800" algn="ctr" rtl="0" fontAlgn="base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  <a:cs typeface="DilleniaUPC" pitchFamily="18" charset="-34"/>
              </a:defRPr>
            </a:lvl9pPr>
          </a:lstStyle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รถดับเพลิง 1 คัน ต่อ รถบรรทุกน้ำ 1 คัน ในการออกเผชิญเหตุ</a:t>
            </a:r>
          </a:p>
        </p:txBody>
      </p:sp>
      <p:pic>
        <p:nvPicPr>
          <p:cNvPr id="3" name="รูปภาพ 2">
            <a:extLst>
              <a:ext uri="{FF2B5EF4-FFF2-40B4-BE49-F238E27FC236}">
                <a16:creationId xmlns:a16="http://schemas.microsoft.com/office/drawing/2014/main" id="{EB4995B9-5723-A0FD-A5D3-BF68530009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382" y="184498"/>
            <a:ext cx="1031647" cy="1057794"/>
          </a:xfrm>
          <a:prstGeom prst="rect">
            <a:avLst/>
          </a:prstGeom>
        </p:spPr>
      </p:pic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C038AF5A-0A66-B6C3-400D-D36F1A307029}"/>
              </a:ext>
            </a:extLst>
          </p:cNvPr>
          <p:cNvSpPr txBox="1"/>
          <p:nvPr/>
        </p:nvSpPr>
        <p:spPr>
          <a:xfrm>
            <a:off x="761999" y="5546402"/>
            <a:ext cx="7798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u="sng" dirty="0">
                <a:cs typeface="+mj-cs"/>
              </a:rPr>
              <a:t>หมายเหตุ</a:t>
            </a:r>
          </a:p>
          <a:p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1</a:t>
            </a:r>
            <a:r>
              <a:rPr lang="th-TH" sz="2400" dirty="0">
                <a:cs typeface="+mj-cs"/>
              </a:rPr>
              <a:t>) รถดับเพลิงบรรจุน้ำได้น้อยกว่ารถบรรทุกน้ำ</a:t>
            </a:r>
          </a:p>
          <a:p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2</a:t>
            </a:r>
            <a:r>
              <a:rPr lang="th-TH" sz="2400" dirty="0">
                <a:cs typeface="+mj-cs"/>
              </a:rPr>
              <a:t>) รถบรรทุกน้ำ 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6,000</a:t>
            </a:r>
            <a:r>
              <a:rPr lang="th-TH" sz="2400" dirty="0">
                <a:cs typeface="+mj-cs"/>
              </a:rPr>
              <a:t> ลิตร ใช้ดับเพลิงได้ 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5</a:t>
            </a:r>
            <a:r>
              <a:rPr lang="th-TH" sz="2400" dirty="0">
                <a:cs typeface="+mj-cs"/>
              </a:rPr>
              <a:t> นาที</a:t>
            </a:r>
          </a:p>
        </p:txBody>
      </p:sp>
      <p:sp>
        <p:nvSpPr>
          <p:cNvPr id="7" name="กล่องข้อความ 6">
            <a:extLst>
              <a:ext uri="{FF2B5EF4-FFF2-40B4-BE49-F238E27FC236}">
                <a16:creationId xmlns:a16="http://schemas.microsoft.com/office/drawing/2014/main" id="{E89B3A85-26F3-BC0E-8DF3-8AB588C413D4}"/>
              </a:ext>
            </a:extLst>
          </p:cNvPr>
          <p:cNvSpPr txBox="1"/>
          <p:nvPr/>
        </p:nvSpPr>
        <p:spPr>
          <a:xfrm>
            <a:off x="761999" y="3792335"/>
            <a:ext cx="7619999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th-TH" sz="2800" b="1" dirty="0">
                <a:solidFill>
                  <a:schemeClr val="tx1"/>
                </a:solidFill>
                <a:latin typeface="Angsana New" panose="02020603050405020304" pitchFamily="18" charset="-34"/>
                <a:cs typeface="+mj-cs"/>
              </a:rPr>
              <a:t>ตาม ร่าง พ.ร.บ. งบเงินอุดหนุนเฉพาะกิจ</a:t>
            </a:r>
          </a:p>
          <a:p>
            <a:pPr algn="l">
              <a:defRPr/>
            </a:pPr>
            <a:r>
              <a:rPr lang="th-TH" sz="2800" b="1" dirty="0">
                <a:solidFill>
                  <a:srgbClr val="FF0000"/>
                </a:solidFill>
                <a:cs typeface="+mj-cs"/>
              </a:rPr>
              <a:t>รถบรรทุก (ดีเซล) ขนาด </a:t>
            </a:r>
            <a:r>
              <a:rPr lang="en-US" sz="2800" b="1" dirty="0">
                <a:solidFill>
                  <a:srgbClr val="FF0000"/>
                </a:solidFill>
                <a:latin typeface="Angsana New" panose="02020603050405020304" pitchFamily="18" charset="-34"/>
                <a:cs typeface="+mj-cs"/>
              </a:rPr>
              <a:t>6</a:t>
            </a:r>
            <a:r>
              <a:rPr lang="th-TH" sz="2800" b="1" dirty="0">
                <a:solidFill>
                  <a:srgbClr val="FF0000"/>
                </a:solidFill>
                <a:cs typeface="+mj-cs"/>
              </a:rPr>
              <a:t> ตัน </a:t>
            </a:r>
            <a:r>
              <a:rPr lang="en-US" sz="2800" b="1" dirty="0">
                <a:solidFill>
                  <a:srgbClr val="FF0000"/>
                </a:solidFill>
                <a:latin typeface="Angsana New" panose="02020603050405020304" pitchFamily="18" charset="-34"/>
                <a:cs typeface="+mj-cs"/>
              </a:rPr>
              <a:t>6</a:t>
            </a:r>
            <a:r>
              <a:rPr lang="th-TH" sz="2800" b="1" dirty="0">
                <a:solidFill>
                  <a:srgbClr val="FF0000"/>
                </a:solidFill>
                <a:cs typeface="+mj-cs"/>
              </a:rPr>
              <a:t> ล้อ ปริมาตรกระบอกสูบไม่ต่ำกว่า </a:t>
            </a:r>
            <a:r>
              <a:rPr lang="en-US" sz="2800" b="1" dirty="0">
                <a:solidFill>
                  <a:srgbClr val="FF0000"/>
                </a:solidFill>
                <a:latin typeface="Angsana New" panose="02020603050405020304" pitchFamily="18" charset="-34"/>
                <a:cs typeface="+mj-cs"/>
              </a:rPr>
              <a:t>6,000</a:t>
            </a:r>
            <a:r>
              <a:rPr lang="th-TH" sz="2800" b="1" dirty="0">
                <a:solidFill>
                  <a:srgbClr val="FF0000"/>
                </a:solidFill>
                <a:cs typeface="+mj-cs"/>
              </a:rPr>
              <a:t> ซีซี </a:t>
            </a:r>
          </a:p>
          <a:p>
            <a:pPr algn="l">
              <a:defRPr/>
            </a:pPr>
            <a:r>
              <a:rPr lang="th-TH" sz="2800" b="1" dirty="0">
                <a:solidFill>
                  <a:srgbClr val="FF0000"/>
                </a:solidFill>
                <a:cs typeface="+mj-cs"/>
              </a:rPr>
              <a:t>หรือกำลังเครื่องยนต์สูงสุดไม่ต่ำกว่า </a:t>
            </a:r>
            <a:r>
              <a:rPr lang="en-US" sz="2800" b="1" dirty="0">
                <a:solidFill>
                  <a:srgbClr val="FF0000"/>
                </a:solidFill>
                <a:latin typeface="Angsana New" panose="02020603050405020304" pitchFamily="18" charset="-34"/>
                <a:cs typeface="+mj-cs"/>
              </a:rPr>
              <a:t>170</a:t>
            </a:r>
            <a:r>
              <a:rPr lang="th-TH" sz="2800" b="1" dirty="0">
                <a:solidFill>
                  <a:srgbClr val="FF0000"/>
                </a:solidFill>
                <a:cs typeface="+mj-cs"/>
              </a:rPr>
              <a:t> กิโลวัตต์ แบบบรรทุกน้ำ </a:t>
            </a:r>
          </a:p>
          <a:p>
            <a:pPr algn="l">
              <a:defRPr/>
            </a:pPr>
            <a:r>
              <a:rPr lang="th-TH" sz="2800" b="1" dirty="0">
                <a:solidFill>
                  <a:srgbClr val="FF0000"/>
                </a:solidFill>
                <a:cs typeface="+mj-cs"/>
              </a:rPr>
              <a:t>คันละ </a:t>
            </a:r>
            <a:r>
              <a:rPr lang="en-US" sz="2800" b="1" dirty="0">
                <a:solidFill>
                  <a:srgbClr val="FF0000"/>
                </a:solidFill>
                <a:latin typeface="Angsana New" panose="02020603050405020304" pitchFamily="18" charset="-34"/>
                <a:cs typeface="+mj-cs"/>
              </a:rPr>
              <a:t>2,563,000</a:t>
            </a:r>
            <a:r>
              <a:rPr lang="th-TH" sz="2800" b="1" dirty="0">
                <a:solidFill>
                  <a:srgbClr val="FF0000"/>
                </a:solidFill>
                <a:cs typeface="+mj-cs"/>
              </a:rPr>
              <a:t>บาท จำนวน </a:t>
            </a:r>
            <a:r>
              <a:rPr lang="en-US" sz="2800" b="1" dirty="0">
                <a:solidFill>
                  <a:srgbClr val="FF0000"/>
                </a:solidFill>
                <a:latin typeface="Angsana New" panose="02020603050405020304" pitchFamily="18" charset="-34"/>
                <a:cs typeface="+mj-cs"/>
              </a:rPr>
              <a:t>2</a:t>
            </a:r>
            <a:r>
              <a:rPr lang="th-TH" sz="2800" b="1" dirty="0">
                <a:solidFill>
                  <a:srgbClr val="FF0000"/>
                </a:solidFill>
                <a:cs typeface="+mj-cs"/>
              </a:rPr>
              <a:t> คัน รวมเป็นเงิน </a:t>
            </a:r>
            <a:r>
              <a:rPr lang="en-US" sz="2800" b="1" dirty="0">
                <a:solidFill>
                  <a:srgbClr val="FF0000"/>
                </a:solidFill>
                <a:latin typeface="Angsana New" panose="02020603050405020304" pitchFamily="18" charset="-34"/>
                <a:cs typeface="+mj-cs"/>
              </a:rPr>
              <a:t>5,126,000</a:t>
            </a:r>
            <a:r>
              <a:rPr lang="th-TH" sz="2800" b="1" dirty="0">
                <a:solidFill>
                  <a:srgbClr val="FF0000"/>
                </a:solidFill>
                <a:cs typeface="+mj-cs"/>
              </a:rPr>
              <a:t> บาท</a:t>
            </a:r>
            <a:endParaRPr lang="th-TH" sz="2800" b="1" dirty="0">
              <a:solidFill>
                <a:schemeClr val="tx1"/>
              </a:solidFill>
              <a:latin typeface="Angsana New" panose="02020603050405020304" pitchFamily="18" charset="-34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1126</TotalTime>
  <Words>677</Words>
  <Application>Microsoft Office PowerPoint</Application>
  <PresentationFormat>นำเสนอทางหน้าจอ (4:3)</PresentationFormat>
  <Paragraphs>222</Paragraphs>
  <Slides>6</Slides>
  <Notes>5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6</vt:i4>
      </vt:variant>
    </vt:vector>
  </HeadingPairs>
  <TitlesOfParts>
    <vt:vector size="12" baseType="lpstr">
      <vt:lpstr>Angsana New</vt:lpstr>
      <vt:lpstr>Angsana New (หัวเรื่อง)</vt:lpstr>
      <vt:lpstr>Arial</vt:lpstr>
      <vt:lpstr>Calibri</vt:lpstr>
      <vt:lpstr>TH SarabunPSK</vt:lpstr>
      <vt:lpstr>ชุดรูปแบบของ Office</vt:lpstr>
      <vt:lpstr>เงินอุดหนุนเฉพาะกิจ 1) ค่าครุภัณฑ์  1.2) เงินอุดหนุนค่าครุภัณฑ์การจัดบริการสาธารณะด้านสังคมอื่นๆ     รถบรรทุก (ดีเซล) ขนาด 6 ตัน 6 ล้อ ปริมาตรกระบอกสูบไม่ต่ำกว่า 6,000 ซีซี หรือกำลังเครื่องยนต์สูงสุดไม่ต่ำกว่า 170 กิโลวัตต์ แบบบรรทุกน้ำ        คันละ 2,563,000บาท จำนวน 2 คัน รวมเป็นเงิน 5,126,000 บาท</vt:lpstr>
      <vt:lpstr>ข้อมูลรถดับเพลิง รถบรรทุกน้ำ เทศบาลนครขอนแก่น</vt:lpstr>
      <vt:lpstr>เกณฑ์การพิจารณา จำนวนรถยนต์ดับเพลิง/รถยนต์บรรทุกน้ำที่เหมาะสม</vt:lpstr>
      <vt:lpstr>รถยนต์ดับเพลิง  เทศบาลนครขอนแก่น</vt:lpstr>
      <vt:lpstr>รถยนต์บรรทุกน้ำช่วยดับเพลิง  เทศบาลนครขอนแก่น</vt:lpstr>
      <vt:lpstr>ความต้องการรถดับเพลิง รถบรรทุกน้ำ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COM</dc:creator>
  <cp:lastModifiedBy>Administrator</cp:lastModifiedBy>
  <cp:revision>96</cp:revision>
  <cp:lastPrinted>2024-02-14T06:28:11Z</cp:lastPrinted>
  <dcterms:created xsi:type="dcterms:W3CDTF">2023-04-04T04:39:59Z</dcterms:created>
  <dcterms:modified xsi:type="dcterms:W3CDTF">2024-07-19T04:42:41Z</dcterms:modified>
</cp:coreProperties>
</file>