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430" r:id="rId3"/>
    <p:sldId id="432" r:id="rId4"/>
    <p:sldId id="428" r:id="rId5"/>
    <p:sldId id="427" r:id="rId6"/>
    <p:sldId id="433" r:id="rId7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7"/>
    <a:srgbClr val="FCD2F7"/>
    <a:srgbClr val="CC0066"/>
    <a:srgbClr val="0000FF"/>
    <a:srgbClr val="FAB0F1"/>
    <a:srgbClr val="FFC000"/>
    <a:srgbClr val="CCDAEC"/>
    <a:srgbClr val="8CADD4"/>
    <a:srgbClr val="FDE9FB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414" autoAdjust="0"/>
  </p:normalViewPr>
  <p:slideViewPr>
    <p:cSldViewPr>
      <p:cViewPr varScale="1">
        <p:scale>
          <a:sx n="86" d="100"/>
          <a:sy n="86" d="100"/>
        </p:scale>
        <p:origin x="8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F1CC11F3-4B9A-4A19-8F00-E310651CF9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68DB8EE-D752-4456-AE87-6C465E27F1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78C8F742-493F-4722-9A6B-E6820189D929}" type="datetimeFigureOut">
              <a:rPr lang="th-TH" smtClean="0"/>
              <a:t>27/02/67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7F9BA84-F9EB-4FE2-9F87-E2EF68DEE0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461C223-0203-41EA-8E80-8FEEC3E62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BD3E8ED0-181E-441C-B226-85DA886891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9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4AE91465-F355-40C3-8B36-3C2E4C1ADBB3}" type="datetimeFigureOut">
              <a:rPr lang="th-TH" smtClean="0"/>
              <a:t>27/02/67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D0E84DF1-3634-45C7-A617-D7983C36A6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85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92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62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430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902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617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6DA3-36B8-46D4-85AF-63C81BF84B7F}" type="datetime1">
              <a:rPr lang="th-TH" smtClean="0"/>
              <a:t>27/02/67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9299872" y="44624"/>
            <a:ext cx="28448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cs typeface="+mj-cs"/>
              </a:defRPr>
            </a:lvl1pPr>
          </a:lstStyle>
          <a:p>
            <a:fld id="{95A4838A-E419-45C9-8CD3-C957FECF988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395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9F2-45F6-47AA-AFD2-E787C1769D7A}" type="datetime1">
              <a:rPr lang="th-TH" smtClean="0"/>
              <a:t>27/02/67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059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491-B9B8-44E8-B278-3B7B336BBC66}" type="datetime1">
              <a:rPr lang="th-TH" smtClean="0"/>
              <a:t>27/02/67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06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25A-CB24-4888-815F-2BD681ECBC3C}" type="datetime1">
              <a:rPr lang="th-TH" smtClean="0"/>
              <a:t>27/02/67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84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D044-F794-4CB9-93D5-ABEF32E4C32D}" type="datetime1">
              <a:rPr lang="th-TH" smtClean="0"/>
              <a:t>27/02/67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0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C8E-181D-4D79-BF13-E31BDF05708B}" type="datetime1">
              <a:rPr lang="th-TH" smtClean="0"/>
              <a:t>27/02/67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20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3F3-06CC-4022-8D05-E465866931BB}" type="datetime1">
              <a:rPr lang="th-TH" smtClean="0"/>
              <a:t>27/02/67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3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B33C-41F1-485B-9303-6964BE8B6957}" type="datetime1">
              <a:rPr lang="th-TH" smtClean="0"/>
              <a:t>27/02/67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86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3D8A-784C-440D-B1F5-366D0E468CD3}" type="datetime1">
              <a:rPr lang="th-TH" smtClean="0"/>
              <a:t>27/02/67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27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E94-6F89-4A76-A15C-217145DE4842}" type="datetime1">
              <a:rPr lang="th-TH" smtClean="0"/>
              <a:t>27/02/67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62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BC1E-69F4-472A-986E-C6BB42620FF4}" type="datetime1">
              <a:rPr lang="th-TH" smtClean="0"/>
              <a:t>27/02/67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22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1587-1208-438B-9B37-BC919811B547}" type="datetime1">
              <a:rPr lang="th-TH" smtClean="0"/>
              <a:t>27/02/67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12.emf"/><Relationship Id="rId4" Type="http://schemas.microsoft.com/office/2007/relationships/hdphoto" Target="../media/hdphoto1.wdp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8"/>
            <a:ext cx="12192000" cy="2664297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355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407368" y="2079499"/>
            <a:ext cx="11377264" cy="1853557"/>
          </a:xfrm>
          <a:prstGeom prst="rect">
            <a:avLst/>
          </a:prstGeom>
          <a:ln w="31750" cap="flat" cmpd="tri" algn="ctr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sz="3200" b="1" dirty="0">
                <a:solidFill>
                  <a:srgbClr val="0033CC"/>
                </a:solidFill>
                <a:latin typeface="TH NiramitIT๙" pitchFamily="2" charset="-34"/>
                <a:cs typeface="+mj-cs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การชี้แจงงบประมาณรายจ่ายประจำปีงบประมาณ พ.ศ.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2567 </a:t>
            </a:r>
            <a:b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แผนงานยุทธศาสตร์ส่งเสริมการกระจายอำนาจให้แก่องค์กรปกครองส่วนท้องถิ่น</a:t>
            </a: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0" y="4725144"/>
            <a:ext cx="12192000" cy="1781478"/>
          </a:xfrm>
          <a:prstGeom prst="rect">
            <a:avLst/>
          </a:prstGeom>
          <a:noFill/>
          <a:ln w="31750" cap="flat" cmpd="tri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เสนอต่อ</a:t>
            </a:r>
          </a:p>
          <a:p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คณะกรรมาธิการวิสามัญพิจารณาศึกษาร่างพระราชบัญญัติ</a:t>
            </a:r>
          </a:p>
          <a:p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พ.ศ. 2567  </a:t>
            </a:r>
          </a:p>
          <a:p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วุฒิสภา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60512" y="405848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เทศบาลนครขอนแก่น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B136C69-11A5-4CCB-BE01-987A16883F1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12512" y="1340928"/>
            <a:ext cx="1440000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0" name="กลุ่ม 19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21" name="รูปภาพ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22" name="รูปภาพ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23" name="รูปภาพ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17" name="ตัวแทนหมายเลขสไลด์ 2">
            <a:extLst>
              <a:ext uri="{FF2B5EF4-FFF2-40B4-BE49-F238E27FC236}">
                <a16:creationId xmlns:a16="http://schemas.microsoft.com/office/drawing/2014/main" id="{3172E605-1701-4914-B350-7BFCC4DD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111547"/>
            <a:ext cx="2844800" cy="365125"/>
          </a:xfrm>
        </p:spPr>
        <p:txBody>
          <a:bodyPr/>
          <a:lstStyle/>
          <a:p>
            <a:r>
              <a:rPr lang="th-TH" dirty="0"/>
              <a:t>หน้า 1</a:t>
            </a:r>
          </a:p>
        </p:txBody>
      </p:sp>
    </p:spTree>
    <p:extLst>
      <p:ext uri="{BB962C8B-B14F-4D97-AF65-F5344CB8AC3E}">
        <p14:creationId xmlns:p14="http://schemas.microsoft.com/office/powerpoint/2010/main" val="392573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24680" y="4149080"/>
            <a:ext cx="12167317" cy="2664297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1997" cy="8136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พันธกิจ ภารกิจตามกฎหมายจัดตั้งหน่วยงาน และโครงสร้างของหน่วยงาน</a:t>
            </a:r>
          </a:p>
        </p:txBody>
      </p:sp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B136C69-11A5-4CCB-BE01-987A16883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11" y="1043406"/>
            <a:ext cx="1109099" cy="1089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กลุ่ม 4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2" name="รูปภาพ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39539"/>
            <a:ext cx="2844800" cy="365125"/>
          </a:xfrm>
        </p:spPr>
        <p:txBody>
          <a:bodyPr/>
          <a:lstStyle/>
          <a:p>
            <a:r>
              <a:rPr lang="th-TH" dirty="0"/>
              <a:t>หน้า 2</a:t>
            </a:r>
          </a:p>
        </p:txBody>
      </p:sp>
      <p:sp>
        <p:nvSpPr>
          <p:cNvPr id="26" name="แผนผังลําดับงาน: กระบวนการสำรอง 25">
            <a:extLst>
              <a:ext uri="{FF2B5EF4-FFF2-40B4-BE49-F238E27FC236}">
                <a16:creationId xmlns:a16="http://schemas.microsoft.com/office/drawing/2014/main" id="{AC61B597-1760-4E19-AA30-0928D111A3E5}"/>
              </a:ext>
            </a:extLst>
          </p:cNvPr>
          <p:cNvSpPr/>
          <p:nvPr/>
        </p:nvSpPr>
        <p:spPr>
          <a:xfrm>
            <a:off x="2420664" y="1058134"/>
            <a:ext cx="5043488" cy="1055608"/>
          </a:xfrm>
          <a:prstGeom prst="flowChartAlternateProcess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วิสัยทัศน์เทศบาลนครขอนแก่น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พัฒนาเมืองสู่สากล  สร้างสังคมแห่งความสุข</a:t>
            </a: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สี่เหลี่ยมผืนผ้า 5">
            <a:extLst>
              <a:ext uri="{FF2B5EF4-FFF2-40B4-BE49-F238E27FC236}">
                <a16:creationId xmlns:a16="http://schemas.microsoft.com/office/drawing/2014/main" id="{879CFEEF-06AC-41B1-92DF-3E3A6E6A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694" y="5153600"/>
            <a:ext cx="5762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หัวใจการปกครอง และการบริหาร....คือ  การกระจายอำนาจ</a:t>
            </a:r>
            <a:endParaRPr lang="en-US" alt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/>
            <a:r>
              <a:rPr lang="th-TH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หัวใจการกระจายอำนาจ....คือ ประชาชน </a:t>
            </a:r>
            <a:endParaRPr lang="en-US" alt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47D70714-EEF2-4ACD-B591-83003653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541" y="3667043"/>
            <a:ext cx="287655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 และความเชื่อ</a:t>
            </a:r>
            <a:endParaRPr lang="th-TH" altLang="en-US" dirty="0">
              <a:solidFill>
                <a:srgbClr val="99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51E18DE1-2030-4F0A-839B-25372D8590A9}"/>
              </a:ext>
            </a:extLst>
          </p:cNvPr>
          <p:cNvSpPr/>
          <p:nvPr/>
        </p:nvSpPr>
        <p:spPr>
          <a:xfrm>
            <a:off x="3574256" y="6020593"/>
            <a:ext cx="5043487" cy="58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นครขอนแก่น...สู่เมืองแห่ง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SMART  CITY</a:t>
            </a:r>
          </a:p>
        </p:txBody>
      </p:sp>
      <p:pic>
        <p:nvPicPr>
          <p:cNvPr id="36" name="Picture 12">
            <a:extLst>
              <a:ext uri="{FF2B5EF4-FFF2-40B4-BE49-F238E27FC236}">
                <a16:creationId xmlns:a16="http://schemas.microsoft.com/office/drawing/2014/main" id="{B52CD211-343D-4809-B2F1-8FE7044DC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8" y="5373689"/>
            <a:ext cx="18700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3">
            <a:extLst>
              <a:ext uri="{FF2B5EF4-FFF2-40B4-BE49-F238E27FC236}">
                <a16:creationId xmlns:a16="http://schemas.microsoft.com/office/drawing/2014/main" id="{9C9087A2-AEC8-4014-8B39-4F26A83C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6" y="3964802"/>
            <a:ext cx="19129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8450D3BC-E9CD-469F-B553-966EE2D2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20" y="5295106"/>
            <a:ext cx="197485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6" descr="E:\นายกนำเสนอพระปกเกล้า 9กย59 กทม\ภาพบึงแก่นนคร\h114_main.jpg">
            <a:extLst>
              <a:ext uri="{FF2B5EF4-FFF2-40B4-BE49-F238E27FC236}">
                <a16:creationId xmlns:a16="http://schemas.microsoft.com/office/drawing/2014/main" id="{3AB9980F-238C-42FF-9558-50BDDFE3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3930147"/>
            <a:ext cx="1868487" cy="1267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สี่เหลี่ยมผืนผ้ามุมมน 4">
            <a:extLst>
              <a:ext uri="{FF2B5EF4-FFF2-40B4-BE49-F238E27FC236}">
                <a16:creationId xmlns:a16="http://schemas.microsoft.com/office/drawing/2014/main" id="{78FDB506-4345-4C45-8D59-3397D6084A8C}"/>
              </a:ext>
            </a:extLst>
          </p:cNvPr>
          <p:cNvSpPr/>
          <p:nvPr/>
        </p:nvSpPr>
        <p:spPr>
          <a:xfrm>
            <a:off x="3869060" y="4199217"/>
            <a:ext cx="4174331" cy="5222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มีส่วนร่วม + โปร่งใส + กระจายอำนาจ</a:t>
            </a:r>
            <a:endParaRPr lang="th-TH" sz="200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สี่เหลี่ยมผืนผ้ามุมมน 12">
            <a:extLst>
              <a:ext uri="{FF2B5EF4-FFF2-40B4-BE49-F238E27FC236}">
                <a16:creationId xmlns:a16="http://schemas.microsoft.com/office/drawing/2014/main" id="{23ED911A-29B3-4FFE-94DB-98A195254719}"/>
              </a:ext>
            </a:extLst>
          </p:cNvPr>
          <p:cNvSpPr/>
          <p:nvPr/>
        </p:nvSpPr>
        <p:spPr>
          <a:xfrm>
            <a:off x="1475277" y="4788482"/>
            <a:ext cx="1987551" cy="83026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ขับเคลื่อนการพัฒนา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ด้วยภาคีเครือข่าย</a:t>
            </a:r>
          </a:p>
        </p:txBody>
      </p:sp>
      <p:sp>
        <p:nvSpPr>
          <p:cNvPr id="49" name="สี่เหลี่ยมผืนผ้ามุมมน 15">
            <a:extLst>
              <a:ext uri="{FF2B5EF4-FFF2-40B4-BE49-F238E27FC236}">
                <a16:creationId xmlns:a16="http://schemas.microsoft.com/office/drawing/2014/main" id="{5A766F33-EACF-4D5E-8CC0-4613308ED822}"/>
              </a:ext>
            </a:extLst>
          </p:cNvPr>
          <p:cNvSpPr/>
          <p:nvPr/>
        </p:nvSpPr>
        <p:spPr>
          <a:xfrm>
            <a:off x="8729174" y="4769727"/>
            <a:ext cx="1912938" cy="830262"/>
          </a:xfrm>
          <a:prstGeom prst="roundRect">
            <a:avLst/>
          </a:prstGeom>
          <a:solidFill>
            <a:srgbClr val="FCD2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สันติสุขและสมานฉันท์</a:t>
            </a:r>
          </a:p>
        </p:txBody>
      </p:sp>
      <p:sp>
        <p:nvSpPr>
          <p:cNvPr id="28" name="รูปหกเหลี่ยม 27">
            <a:extLst>
              <a:ext uri="{FF2B5EF4-FFF2-40B4-BE49-F238E27FC236}">
                <a16:creationId xmlns:a16="http://schemas.microsoft.com/office/drawing/2014/main" id="{C1A7CA46-A0C6-405D-A13B-C3BCDEF048F9}"/>
              </a:ext>
            </a:extLst>
          </p:cNvPr>
          <p:cNvSpPr/>
          <p:nvPr/>
        </p:nvSpPr>
        <p:spPr>
          <a:xfrm>
            <a:off x="7752184" y="1170672"/>
            <a:ext cx="3437749" cy="860506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016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นายธีระศักดิ์ 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ฑีฆา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ยุพันธุ์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นายกเทศมนตรีนครขอนแก่น</a:t>
            </a:r>
          </a:p>
        </p:txBody>
      </p:sp>
      <p:sp>
        <p:nvSpPr>
          <p:cNvPr id="29" name="ตัวแทนหมายเลขสไลด์ 2">
            <a:extLst>
              <a:ext uri="{FF2B5EF4-FFF2-40B4-BE49-F238E27FC236}">
                <a16:creationId xmlns:a16="http://schemas.microsoft.com/office/drawing/2014/main" id="{E33C58B0-21C4-4394-859F-0EF7575C3F4E}"/>
              </a:ext>
            </a:extLst>
          </p:cNvPr>
          <p:cNvSpPr txBox="1">
            <a:spLocks/>
          </p:cNvSpPr>
          <p:nvPr/>
        </p:nvSpPr>
        <p:spPr>
          <a:xfrm>
            <a:off x="11568608" y="6165304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83303B3B-AAB5-1EA7-8774-C94967DE4007}"/>
              </a:ext>
            </a:extLst>
          </p:cNvPr>
          <p:cNvSpPr/>
          <p:nvPr/>
        </p:nvSpPr>
        <p:spPr>
          <a:xfrm>
            <a:off x="3190842" y="2357247"/>
            <a:ext cx="2581440" cy="1265173"/>
          </a:xfrm>
          <a:prstGeom prst="roundRect">
            <a:avLst/>
          </a:prstGeom>
          <a:solidFill>
            <a:srgbClr val="FFEA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พันธกิจที่ 2 </a:t>
            </a:r>
            <a:r>
              <a:rPr lang="en-US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การเพิ่มศักยภาพของเมือง</a:t>
            </a: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F4B8C034-DFAD-7485-5903-21840788655E}"/>
              </a:ext>
            </a:extLst>
          </p:cNvPr>
          <p:cNvSpPr/>
          <p:nvPr/>
        </p:nvSpPr>
        <p:spPr>
          <a:xfrm>
            <a:off x="246540" y="2332675"/>
            <a:ext cx="2581440" cy="1265173"/>
          </a:xfrm>
          <a:prstGeom prst="roundRect">
            <a:avLst/>
          </a:prstGeom>
          <a:solidFill>
            <a:srgbClr val="FCD2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พันธกิจที่ 1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การพัฒนาคุณภาพชีวิตและทุนทางสังคม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B2985C68-FEF2-F39E-21D6-4CA7A01CEF41}"/>
              </a:ext>
            </a:extLst>
          </p:cNvPr>
          <p:cNvSpPr/>
          <p:nvPr/>
        </p:nvSpPr>
        <p:spPr>
          <a:xfrm>
            <a:off x="6095998" y="2365139"/>
            <a:ext cx="2581440" cy="12651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พันธกิจที่ 3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การพัฒนาเพื่อเพิ่มศักยภาพทางเศรษฐกิจมุ่งสู่มหานคร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52284C2E-5B7A-EC1B-1903-E41E489A9BE7}"/>
              </a:ext>
            </a:extLst>
          </p:cNvPr>
          <p:cNvSpPr/>
          <p:nvPr/>
        </p:nvSpPr>
        <p:spPr>
          <a:xfrm>
            <a:off x="8987168" y="2409007"/>
            <a:ext cx="2581440" cy="12651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พันธกิจที่ 4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การพัฒนาขีดความสามารถของการบริหารจัดการท้องถิ่นอย่างมีส่วนร่วม</a:t>
            </a:r>
          </a:p>
        </p:txBody>
      </p:sp>
    </p:spTree>
    <p:extLst>
      <p:ext uri="{BB962C8B-B14F-4D97-AF65-F5344CB8AC3E}">
        <p14:creationId xmlns:p14="http://schemas.microsoft.com/office/powerpoint/2010/main" val="274572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2B173B4-C455-4137-99A1-76107D23D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9" y="3869623"/>
            <a:ext cx="12192000" cy="266929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05F7F5B-E97B-491C-800A-D41A00245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7408" y="274638"/>
            <a:ext cx="10814992" cy="77809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ผลการดำเนินงานที่สำคัญในปีงบประมาณ พ.ศ.2566</a:t>
            </a:r>
          </a:p>
        </p:txBody>
      </p:sp>
      <p:sp>
        <p:nvSpPr>
          <p:cNvPr id="12" name="สี่เหลี่ยมผืนผ้า: มุมมนด้านทแยง 11">
            <a:extLst>
              <a:ext uri="{FF2B5EF4-FFF2-40B4-BE49-F238E27FC236}">
                <a16:creationId xmlns:a16="http://schemas.microsoft.com/office/drawing/2014/main" id="{855E34A0-C974-474C-B957-72D4007F267C}"/>
              </a:ext>
            </a:extLst>
          </p:cNvPr>
          <p:cNvSpPr/>
          <p:nvPr/>
        </p:nvSpPr>
        <p:spPr>
          <a:xfrm>
            <a:off x="7630474" y="1606104"/>
            <a:ext cx="2786006" cy="886792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2B1A4EC-DA02-46E6-89CA-4A7CB2274087}"/>
              </a:ext>
            </a:extLst>
          </p:cNvPr>
          <p:cNvSpPr txBox="1"/>
          <p:nvPr/>
        </p:nvSpPr>
        <p:spPr>
          <a:xfrm>
            <a:off x="6702977" y="3074184"/>
            <a:ext cx="454504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เงินอุดหนุนเฉพาะกิจ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รถบรรทุกขยะ ขนาด 6 ตัน 6 ล้อ ปริมาตรกระบอกสูบไม่ต่ำกว่า 6,000 ซีซี หรือกำลังเครื่องยนต์สูงสุดไม่ต่ำกว่า 170 กิโลวัตต์ แบบอัดท้าย รวม 1 คัน 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งบประมาณที่ได้รับ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2,500,000 บาท </a:t>
            </a: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ดำเนินการเบิกจ่ายเรียบร้อยแล้ว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9B10ECD-70E4-4661-B662-208EC1921E60}"/>
              </a:ext>
            </a:extLst>
          </p:cNvPr>
          <p:cNvSpPr/>
          <p:nvPr/>
        </p:nvSpPr>
        <p:spPr>
          <a:xfrm>
            <a:off x="8238947" y="1661899"/>
            <a:ext cx="1569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ด้านสิ่งแวดล้อม</a:t>
            </a:r>
          </a:p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2,500,000 บาท</a:t>
            </a:r>
            <a:endParaRPr lang="th-TH" sz="2400" dirty="0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C7A73EA-9C40-4679-85D7-A47BA49D66AF}"/>
              </a:ext>
            </a:extLst>
          </p:cNvPr>
          <p:cNvSpPr txBox="1"/>
          <p:nvPr/>
        </p:nvSpPr>
        <p:spPr>
          <a:xfrm>
            <a:off x="1048551" y="3068647"/>
            <a:ext cx="4440473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เงินอุดหนุนเฉพาะกิจ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ก่อสร้างปรับปรุงผิวทางภายในถนนเลียบบึงทุ่งสร้าง (ช่วงจากแยกตัดถนนชาตะผดุงถึงแยกตัดถนนทางเข้าบึงทุ่งสร้าง)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 1 สายทาง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งบประมาณที่ได้รับ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8,430,000 บาท</a:t>
            </a: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ดำเนินการเบิกจ่ายเรียบร้อยแล้ว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CFB14C7E-E33E-40BF-A027-5BD99D8E8405}"/>
              </a:ext>
            </a:extLst>
          </p:cNvPr>
          <p:cNvSpPr/>
          <p:nvPr/>
        </p:nvSpPr>
        <p:spPr>
          <a:xfrm>
            <a:off x="1997180" y="1733907"/>
            <a:ext cx="2786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ด้านโครงสร้างพื้นฐาน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8,430,000 บาท</a:t>
            </a:r>
            <a:endParaRPr lang="th-TH" sz="2400" dirty="0"/>
          </a:p>
        </p:txBody>
      </p:sp>
      <p:sp>
        <p:nvSpPr>
          <p:cNvPr id="14" name="ตัวแทนหมายเลขสไลด์ 2">
            <a:extLst>
              <a:ext uri="{FF2B5EF4-FFF2-40B4-BE49-F238E27FC236}">
                <a16:creationId xmlns:a16="http://schemas.microsoft.com/office/drawing/2014/main" id="{0F005795-9B1D-43A4-95A9-6EFA0D47C94D}"/>
              </a:ext>
            </a:extLst>
          </p:cNvPr>
          <p:cNvSpPr txBox="1">
            <a:spLocks/>
          </p:cNvSpPr>
          <p:nvPr/>
        </p:nvSpPr>
        <p:spPr>
          <a:xfrm>
            <a:off x="9299872" y="-273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solidFill>
                  <a:schemeClr val="tx1"/>
                </a:solidFill>
                <a:cs typeface="+mj-cs"/>
              </a:rPr>
              <a:t>หน้า 3</a:t>
            </a:r>
          </a:p>
        </p:txBody>
      </p:sp>
      <p:sp>
        <p:nvSpPr>
          <p:cNvPr id="3" name="สี่เหลี่ยมผืนผ้า: มุมมนด้านทแยง 2">
            <a:extLst>
              <a:ext uri="{FF2B5EF4-FFF2-40B4-BE49-F238E27FC236}">
                <a16:creationId xmlns:a16="http://schemas.microsoft.com/office/drawing/2014/main" id="{4778AA95-AB85-DA73-B28F-8CFDC640B56C}"/>
              </a:ext>
            </a:extLst>
          </p:cNvPr>
          <p:cNvSpPr/>
          <p:nvPr/>
        </p:nvSpPr>
        <p:spPr>
          <a:xfrm>
            <a:off x="1981609" y="1660286"/>
            <a:ext cx="2786006" cy="886792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978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8"/>
            <a:ext cx="12192000" cy="2664297"/>
          </a:xfrm>
          <a:prstGeom prst="rect">
            <a:avLst/>
          </a:prstGeom>
        </p:spPr>
      </p:pic>
      <p:sp>
        <p:nvSpPr>
          <p:cNvPr id="30" name="ชื่อเรื่อง 1">
            <a:extLst>
              <a:ext uri="{FF2B5EF4-FFF2-40B4-BE49-F238E27FC236}">
                <a16:creationId xmlns:a16="http://schemas.microsoft.com/office/drawing/2014/main" id="{3A544283-87E4-4F62-96C5-DE9A9615A06D}"/>
              </a:ext>
            </a:extLst>
          </p:cNvPr>
          <p:cNvSpPr txBox="1">
            <a:spLocks/>
          </p:cNvSpPr>
          <p:nvPr/>
        </p:nvSpPr>
        <p:spPr>
          <a:xfrm>
            <a:off x="223608" y="555141"/>
            <a:ext cx="11921064" cy="61166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2400" b="1" dirty="0">
              <a:ln w="3175">
                <a:noFill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1997" cy="8136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ผลการเบิกจ่ายงบประมาณรายจ่ายประจำปีงบประมาณ พ.ศ. 256</a:t>
            </a:r>
            <a:r>
              <a:rPr lang="en-US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- 2566 </a:t>
            </a:r>
          </a:p>
        </p:txBody>
      </p:sp>
      <p:grpSp>
        <p:nvGrpSpPr>
          <p:cNvPr id="11" name="กลุ่ม 1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14" name="รูปภาพ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16" name="รูปภาพ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17" name="รูปภาพ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87AC7C5B-BC27-4869-A757-0C9048E6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111547"/>
            <a:ext cx="2844800" cy="365125"/>
          </a:xfrm>
        </p:spPr>
        <p:txBody>
          <a:bodyPr/>
          <a:lstStyle/>
          <a:p>
            <a:r>
              <a:rPr lang="th-TH" dirty="0"/>
              <a:t>หน้า 4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569D534-78FC-429F-A835-D661DB108DB5}"/>
              </a:ext>
            </a:extLst>
          </p:cNvPr>
          <p:cNvSpPr/>
          <p:nvPr/>
        </p:nvSpPr>
        <p:spPr>
          <a:xfrm>
            <a:off x="479376" y="1116033"/>
            <a:ext cx="1121471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 แผนงานยุทธศาสตร์ส่งเสริมการกระจายอำนาจให้แก่องค์กรปกครองส่วนท้องถิ่น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ตัวแทนหมายเลขสไลด์ 2">
            <a:extLst>
              <a:ext uri="{FF2B5EF4-FFF2-40B4-BE49-F238E27FC236}">
                <a16:creationId xmlns:a16="http://schemas.microsoft.com/office/drawing/2014/main" id="{415387D7-F0BE-470C-A61C-FAA0609AB811}"/>
              </a:ext>
            </a:extLst>
          </p:cNvPr>
          <p:cNvSpPr txBox="1">
            <a:spLocks/>
          </p:cNvSpPr>
          <p:nvPr/>
        </p:nvSpPr>
        <p:spPr>
          <a:xfrm>
            <a:off x="11712624" y="6376243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E3526DE-CD00-1DF5-1316-99FF63404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2684" y="4078976"/>
            <a:ext cx="9649703" cy="194231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9F74CE4-7815-6F83-E409-2F70302639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2684" y="1906895"/>
            <a:ext cx="9593324" cy="19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8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8"/>
            <a:ext cx="12192000" cy="2664297"/>
          </a:xfrm>
          <a:prstGeom prst="rect">
            <a:avLst/>
          </a:prstGeom>
        </p:spPr>
      </p:pic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" name="กลุ่ม 47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9" name="รูปภาพ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50" name="รูปภาพ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51" name="รูปภาพ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1" y="44624"/>
            <a:ext cx="12181160" cy="111941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แผนการดำเนินงานปีงบประมาณ พ.ศ. 2567 ที่สำคัญ</a:t>
            </a:r>
            <a:b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และผลสัมฤทธิ์ที่คาดว่าจะได้รับ</a:t>
            </a:r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6" r="57392" b="8524"/>
          <a:stretch/>
        </p:blipFill>
        <p:spPr>
          <a:xfrm rot="16200000">
            <a:off x="2965762" y="3698835"/>
            <a:ext cx="224880" cy="6156400"/>
          </a:xfrm>
          <a:prstGeom prst="rect">
            <a:avLst/>
          </a:prstGeom>
        </p:spPr>
      </p:pic>
      <p:sp>
        <p:nvSpPr>
          <p:cNvPr id="60" name="คำบรรยายภาพ: ลูกศรขึ้น 39">
            <a:extLst>
              <a:ext uri="{FF2B5EF4-FFF2-40B4-BE49-F238E27FC236}">
                <a16:creationId xmlns:a16="http://schemas.microsoft.com/office/drawing/2014/main" id="{3F2AB464-D839-40AD-9149-9EF59FCF50D1}"/>
              </a:ext>
            </a:extLst>
          </p:cNvPr>
          <p:cNvSpPr/>
          <p:nvPr/>
        </p:nvSpPr>
        <p:spPr>
          <a:xfrm>
            <a:off x="888762" y="3493826"/>
            <a:ext cx="1803876" cy="1853839"/>
          </a:xfrm>
          <a:prstGeom prst="upArrowCallout">
            <a:avLst>
              <a:gd name="adj1" fmla="val 29945"/>
              <a:gd name="adj2" fmla="val 21909"/>
              <a:gd name="adj3" fmla="val 25000"/>
              <a:gd name="adj4" fmla="val 69884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ต้องจ่ายจริง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742,200,200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งบประมาณไม่เพียงพอ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-126,076,200 บาท</a:t>
            </a:r>
            <a:endParaRPr lang="en-US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ตัวแทนหมายเลขสไลด์ 2">
            <a:extLst>
              <a:ext uri="{FF2B5EF4-FFF2-40B4-BE49-F238E27FC236}">
                <a16:creationId xmlns:a16="http://schemas.microsoft.com/office/drawing/2014/main" id="{2F3E1D53-B035-4EAF-985E-2CBAD200A61E}"/>
              </a:ext>
            </a:extLst>
          </p:cNvPr>
          <p:cNvSpPr txBox="1">
            <a:spLocks/>
          </p:cNvSpPr>
          <p:nvPr/>
        </p:nvSpPr>
        <p:spPr>
          <a:xfrm>
            <a:off x="9336360" y="1115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หน้า 5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BB6B3A6C-9F2E-4093-9F55-1995B7A8F55B}"/>
              </a:ext>
            </a:extLst>
          </p:cNvPr>
          <p:cNvSpPr txBox="1"/>
          <p:nvPr/>
        </p:nvSpPr>
        <p:spPr>
          <a:xfrm>
            <a:off x="407368" y="1340768"/>
            <a:ext cx="7992888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วงเงินคำขอตั้งงบประมาณ 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 </a:t>
            </a:r>
            <a:r>
              <a:rPr lang="en-US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1,238,823,800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  <a:p>
            <a:pPr algn="ctr"/>
            <a: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วงเงิน ร่าง พ.ร.บ. ปี 2567 เทศบาลนครขอนแก่นได้รับจัดสรรงบประมาณรายจ่าย</a:t>
            </a:r>
            <a:b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2567  ทั้งสิ้นจำนวน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928,453,700 บาท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คิดเป็นร้อยละ </a:t>
            </a:r>
            <a:r>
              <a:rPr lang="en-US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74.95</a:t>
            </a:r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12FD6799-AEAA-4014-AD7E-E051831ECB8F}"/>
              </a:ext>
            </a:extLst>
          </p:cNvPr>
          <p:cNvSpPr txBox="1"/>
          <p:nvPr/>
        </p:nvSpPr>
        <p:spPr>
          <a:xfrm>
            <a:off x="8616280" y="1412776"/>
            <a:ext cx="3168352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2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จากปีงบประมาณ 2566 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134,505,000 บาท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คิดเป็นร้อยละ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16.94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2FFD39F-36AC-4549-AAEB-2764B35DFAB1}"/>
              </a:ext>
            </a:extLst>
          </p:cNvPr>
          <p:cNvSpPr txBox="1"/>
          <p:nvPr/>
        </p:nvSpPr>
        <p:spPr>
          <a:xfrm>
            <a:off x="5303911" y="5589240"/>
            <a:ext cx="600143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C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เงินอุดหนุนเฉพาะกิจ 25,395,000 บาท ประกอบด้วย</a:t>
            </a: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2. ปรับปรุงถนนในเขตเทศบาล 5 สายทาง 19,729,000 บาท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เทศบาลสมทบ 1,344,000 บาท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3. รถบรรทุก(ดีเซล) ขนาด 6 ตัน 6 ล้อ จำนวน 2 คัน 5,126,000 บาท</a:t>
            </a: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5. เครื่องเติมอากาศแบบฟองละเอียดพร้อมติดตั้ง จำนวน 6 เครื่อง 540,000 บาท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3863838C-C2AE-47B9-B1F9-F012706C9E49}"/>
              </a:ext>
            </a:extLst>
          </p:cNvPr>
          <p:cNvSpPr txBox="1"/>
          <p:nvPr/>
        </p:nvSpPr>
        <p:spPr>
          <a:xfrm>
            <a:off x="911424" y="5589240"/>
            <a:ext cx="4184744" cy="10098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งบประมาณปี 2567 ที่ได้รับ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928,453,700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แยกเป็น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1.เงินอุดหนุนทั่วไป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903,058,700 บาท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2.เงินอุดหนุนเฉพาะกิจ 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25,395,000 บาท</a:t>
            </a:r>
          </a:p>
        </p:txBody>
      </p:sp>
      <p:sp>
        <p:nvSpPr>
          <p:cNvPr id="11" name="สี่เหลี่ยมผืนผ้า: มุมมนด้านทแยง 10">
            <a:extLst>
              <a:ext uri="{FF2B5EF4-FFF2-40B4-BE49-F238E27FC236}">
                <a16:creationId xmlns:a16="http://schemas.microsoft.com/office/drawing/2014/main" id="{33AFFBA6-A698-CAF9-A1F1-8EA1A3EADDF6}"/>
              </a:ext>
            </a:extLst>
          </p:cNvPr>
          <p:cNvSpPr/>
          <p:nvPr/>
        </p:nvSpPr>
        <p:spPr>
          <a:xfrm>
            <a:off x="852427" y="2589675"/>
            <a:ext cx="1912457" cy="822825"/>
          </a:xfrm>
          <a:prstGeom prst="round2Diag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ด้านการศึกษา 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616,124,000 บาท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คำบรรยายภาพ: ลูกศรขึ้น 39">
            <a:extLst>
              <a:ext uri="{FF2B5EF4-FFF2-40B4-BE49-F238E27FC236}">
                <a16:creationId xmlns:a16="http://schemas.microsoft.com/office/drawing/2014/main" id="{4A723AB4-1DA4-4728-96D9-685A31B27B96}"/>
              </a:ext>
            </a:extLst>
          </p:cNvPr>
          <p:cNvSpPr/>
          <p:nvPr/>
        </p:nvSpPr>
        <p:spPr>
          <a:xfrm>
            <a:off x="3049002" y="3476192"/>
            <a:ext cx="1803876" cy="1853839"/>
          </a:xfrm>
          <a:prstGeom prst="upArrowCallout">
            <a:avLst>
              <a:gd name="adj1" fmla="val 29945"/>
              <a:gd name="adj2" fmla="val 21909"/>
              <a:gd name="adj3" fmla="val 25000"/>
              <a:gd name="adj4" fmla="val 69884"/>
            </a:avLst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เงินอุดหนุนเฉพาะกิจ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ได้ตามคำขอ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19,729,000 บาท</a:t>
            </a:r>
          </a:p>
        </p:txBody>
      </p:sp>
      <p:sp>
        <p:nvSpPr>
          <p:cNvPr id="13" name="สี่เหลี่ยมผืนผ้า: มุมมนด้านทแยง 12">
            <a:extLst>
              <a:ext uri="{FF2B5EF4-FFF2-40B4-BE49-F238E27FC236}">
                <a16:creationId xmlns:a16="http://schemas.microsoft.com/office/drawing/2014/main" id="{8BF91953-A6D0-7D71-9830-FE8F2286435F}"/>
              </a:ext>
            </a:extLst>
          </p:cNvPr>
          <p:cNvSpPr/>
          <p:nvPr/>
        </p:nvSpPr>
        <p:spPr>
          <a:xfrm>
            <a:off x="2904986" y="2589675"/>
            <a:ext cx="2093234" cy="822825"/>
          </a:xfrm>
          <a:prstGeom prst="round2Diag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ด้านโครงสร้างพื้นฐาน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19,729,000 บาท</a:t>
            </a:r>
            <a:endParaRPr lang="th-TH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: มุมมนด้านทแยง 13">
            <a:extLst>
              <a:ext uri="{FF2B5EF4-FFF2-40B4-BE49-F238E27FC236}">
                <a16:creationId xmlns:a16="http://schemas.microsoft.com/office/drawing/2014/main" id="{79CB9343-61AF-B367-3D73-07D92BD6950B}"/>
              </a:ext>
            </a:extLst>
          </p:cNvPr>
          <p:cNvSpPr/>
          <p:nvPr/>
        </p:nvSpPr>
        <p:spPr>
          <a:xfrm>
            <a:off x="5137234" y="2574810"/>
            <a:ext cx="1912457" cy="822825"/>
          </a:xfrm>
          <a:prstGeom prst="round2Diag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ด้านสังคม 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145,443,600 บาท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คำบรรยายภาพ: ลูกศรขึ้น 39">
            <a:extLst>
              <a:ext uri="{FF2B5EF4-FFF2-40B4-BE49-F238E27FC236}">
                <a16:creationId xmlns:a16="http://schemas.microsoft.com/office/drawing/2014/main" id="{A4729B0C-84B6-0CC9-7C9A-B4575C66DB55}"/>
              </a:ext>
            </a:extLst>
          </p:cNvPr>
          <p:cNvSpPr/>
          <p:nvPr/>
        </p:nvSpPr>
        <p:spPr>
          <a:xfrm>
            <a:off x="5137234" y="3460691"/>
            <a:ext cx="1803876" cy="1853839"/>
          </a:xfrm>
          <a:prstGeom prst="upArrowCallout">
            <a:avLst>
              <a:gd name="adj1" fmla="val 29945"/>
              <a:gd name="adj2" fmla="val 21909"/>
              <a:gd name="adj3" fmla="val 25000"/>
              <a:gd name="adj4" fmla="val 69884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ต้องจ่ายจริง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153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588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 บาท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งบประมาณไม่เพียงพอ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-8,144,500 บาท</a:t>
            </a:r>
          </a:p>
        </p:txBody>
      </p:sp>
      <p:sp>
        <p:nvSpPr>
          <p:cNvPr id="16" name="สี่เหลี่ยมผืนผ้า: มุมมนด้านทแยง 15">
            <a:extLst>
              <a:ext uri="{FF2B5EF4-FFF2-40B4-BE49-F238E27FC236}">
                <a16:creationId xmlns:a16="http://schemas.microsoft.com/office/drawing/2014/main" id="{6B1564ED-14AD-53B4-41BF-5BA12C725F72}"/>
              </a:ext>
            </a:extLst>
          </p:cNvPr>
          <p:cNvSpPr/>
          <p:nvPr/>
        </p:nvSpPr>
        <p:spPr>
          <a:xfrm>
            <a:off x="7185217" y="2589956"/>
            <a:ext cx="1912457" cy="822825"/>
          </a:xfrm>
          <a:prstGeom prst="round2Diag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ด้านสิ่งแวดล้อม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540,000 บาท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คำบรรยายภาพ: ลูกศรขึ้น 39">
            <a:extLst>
              <a:ext uri="{FF2B5EF4-FFF2-40B4-BE49-F238E27FC236}">
                <a16:creationId xmlns:a16="http://schemas.microsoft.com/office/drawing/2014/main" id="{8960CDED-BE96-E663-D96A-44CC19F775E4}"/>
              </a:ext>
            </a:extLst>
          </p:cNvPr>
          <p:cNvSpPr/>
          <p:nvPr/>
        </p:nvSpPr>
        <p:spPr>
          <a:xfrm>
            <a:off x="7225466" y="3476790"/>
            <a:ext cx="1803876" cy="1853839"/>
          </a:xfrm>
          <a:prstGeom prst="upArrowCallout">
            <a:avLst>
              <a:gd name="adj1" fmla="val 29945"/>
              <a:gd name="adj2" fmla="val 21909"/>
              <a:gd name="adj3" fmla="val 25000"/>
              <a:gd name="adj4" fmla="val 69884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เงินอุดหนุนเฉพาะกิจ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ได้ตามคำขอ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540,000 บาท</a:t>
            </a:r>
          </a:p>
        </p:txBody>
      </p:sp>
      <p:sp>
        <p:nvSpPr>
          <p:cNvPr id="18" name="คำบรรยายภาพ: ลูกศรขึ้น 39">
            <a:extLst>
              <a:ext uri="{FF2B5EF4-FFF2-40B4-BE49-F238E27FC236}">
                <a16:creationId xmlns:a16="http://schemas.microsoft.com/office/drawing/2014/main" id="{0707960C-75AC-7C1E-74B3-71C29879B1D3}"/>
              </a:ext>
            </a:extLst>
          </p:cNvPr>
          <p:cNvSpPr/>
          <p:nvPr/>
        </p:nvSpPr>
        <p:spPr>
          <a:xfrm>
            <a:off x="9382030" y="3439795"/>
            <a:ext cx="1803876" cy="1853839"/>
          </a:xfrm>
          <a:prstGeom prst="upArrowCallout">
            <a:avLst>
              <a:gd name="adj1" fmla="val 29945"/>
              <a:gd name="adj2" fmla="val 21909"/>
              <a:gd name="adj3" fmla="val 25000"/>
              <a:gd name="adj4" fmla="val 6988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ต้องจ่ายจริง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322,766,500 บาท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งบประมาณไม่เพียงพอ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-176,149,400 บาท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: มุมมนด้านทแยง 18">
            <a:extLst>
              <a:ext uri="{FF2B5EF4-FFF2-40B4-BE49-F238E27FC236}">
                <a16:creationId xmlns:a16="http://schemas.microsoft.com/office/drawing/2014/main" id="{FDA5B665-2AC7-8888-2525-7A7916757912}"/>
              </a:ext>
            </a:extLst>
          </p:cNvPr>
          <p:cNvSpPr/>
          <p:nvPr/>
        </p:nvSpPr>
        <p:spPr>
          <a:xfrm>
            <a:off x="9241690" y="2564904"/>
            <a:ext cx="2038886" cy="822825"/>
          </a:xfrm>
          <a:prstGeom prst="round2Diag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ด้านการบริหารจัดการ 146,617,100 บาท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42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2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8"/>
            <a:ext cx="12192000" cy="2664297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355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2711624" y="2079499"/>
            <a:ext cx="7128792" cy="2861669"/>
          </a:xfrm>
          <a:prstGeom prst="rect">
            <a:avLst/>
          </a:prstGeom>
          <a:ln w="31750" cap="flat" cmpd="tri" algn="ctr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sz="5400" b="1" dirty="0">
                <a:solidFill>
                  <a:srgbClr val="0033CC"/>
                </a:solidFill>
                <a:latin typeface="TH NiramitIT๙" pitchFamily="2" charset="-34"/>
                <a:cs typeface="+mj-cs"/>
              </a:rPr>
            </a:br>
            <a:r>
              <a:rPr lang="th-TH" sz="5400" b="1" dirty="0">
                <a:solidFill>
                  <a:srgbClr val="0033CC"/>
                </a:solidFill>
                <a:latin typeface="TH NiramitIT๙" pitchFamily="2" charset="-34"/>
                <a:cs typeface="+mj-cs"/>
              </a:rPr>
              <a:t>เทศบาลนครขอนแก่น</a:t>
            </a:r>
          </a:p>
          <a:p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ขอขอบคุณ</a:t>
            </a:r>
            <a:endParaRPr lang="th-TH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B136C69-11A5-4CCB-BE01-987A16883F1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12512" y="1340928"/>
            <a:ext cx="1440000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0" name="กลุ่ม 19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21" name="รูปภาพ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22" name="รูปภาพ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23" name="รูปภาพ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17" name="ตัวแทนหมายเลขสไลด์ 2">
            <a:extLst>
              <a:ext uri="{FF2B5EF4-FFF2-40B4-BE49-F238E27FC236}">
                <a16:creationId xmlns:a16="http://schemas.microsoft.com/office/drawing/2014/main" id="{3172E605-1701-4914-B350-7BFCC4DD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111547"/>
            <a:ext cx="2844800" cy="365125"/>
          </a:xfrm>
        </p:spPr>
        <p:txBody>
          <a:bodyPr/>
          <a:lstStyle/>
          <a:p>
            <a:r>
              <a:rPr lang="th-TH" dirty="0"/>
              <a:t>หน้า 6</a:t>
            </a:r>
          </a:p>
        </p:txBody>
      </p:sp>
    </p:spTree>
    <p:extLst>
      <p:ext uri="{BB962C8B-B14F-4D97-AF65-F5344CB8AC3E}">
        <p14:creationId xmlns:p14="http://schemas.microsoft.com/office/powerpoint/2010/main" val="203841266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562</Words>
  <Application>Microsoft Office PowerPoint</Application>
  <PresentationFormat>แบบจอกว้าง</PresentationFormat>
  <Paragraphs>91</Paragraphs>
  <Slides>6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1" baseType="lpstr">
      <vt:lpstr>Arial</vt:lpstr>
      <vt:lpstr>Calibri</vt:lpstr>
      <vt:lpstr>TH NiramitIT๙</vt:lpstr>
      <vt:lpstr>TH SarabunPSK</vt:lpstr>
      <vt:lpstr>ชุดรูปแบบของ Office</vt:lpstr>
      <vt:lpstr>งานนำเสนอ PowerPoint</vt:lpstr>
      <vt:lpstr>งานนำเสนอ PowerPoint</vt:lpstr>
      <vt:lpstr>ผลการดำเนินงานที่สำคัญในปีงบประมาณ พ.ศ.2566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MO</dc:creator>
  <cp:lastModifiedBy>User</cp:lastModifiedBy>
  <cp:revision>462</cp:revision>
  <cp:lastPrinted>2022-06-25T03:03:12Z</cp:lastPrinted>
  <dcterms:created xsi:type="dcterms:W3CDTF">2020-06-29T02:37:46Z</dcterms:created>
  <dcterms:modified xsi:type="dcterms:W3CDTF">2024-02-27T04:48:19Z</dcterms:modified>
</cp:coreProperties>
</file>