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37" r:id="rId2"/>
    <p:sldId id="434" r:id="rId3"/>
    <p:sldId id="430" r:id="rId4"/>
    <p:sldId id="439" r:id="rId5"/>
    <p:sldId id="440" r:id="rId6"/>
    <p:sldId id="444" r:id="rId7"/>
    <p:sldId id="449" r:id="rId8"/>
    <p:sldId id="448" r:id="rId9"/>
    <p:sldId id="447" r:id="rId10"/>
    <p:sldId id="446" r:id="rId11"/>
    <p:sldId id="450" r:id="rId12"/>
    <p:sldId id="445" r:id="rId13"/>
    <p:sldId id="433" r:id="rId14"/>
  </p:sldIdLst>
  <p:sldSz cx="12192000" cy="6858000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A7"/>
    <a:srgbClr val="0000FF"/>
    <a:srgbClr val="FCD2F7"/>
    <a:srgbClr val="CC0066"/>
    <a:srgbClr val="FAB0F1"/>
    <a:srgbClr val="FFC000"/>
    <a:srgbClr val="CCDAEC"/>
    <a:srgbClr val="8CADD4"/>
    <a:srgbClr val="FDE9FB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74" autoAdjust="0"/>
    <p:restoredTop sz="94301" autoAdjust="0"/>
  </p:normalViewPr>
  <p:slideViewPr>
    <p:cSldViewPr>
      <p:cViewPr varScale="1">
        <p:scale>
          <a:sx n="80" d="100"/>
          <a:sy n="80" d="100"/>
        </p:scale>
        <p:origin x="132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F1CC11F3-4B9A-4A19-8F00-E310651CF9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6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68DB8EE-D752-4456-AE87-6C465E27F1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6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78C8F742-493F-4722-9A6B-E6820189D929}" type="datetimeFigureOut">
              <a:rPr lang="th-TH" smtClean="0"/>
              <a:t>19/07/67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D7F9BA84-F9EB-4FE2-9F87-E2EF68DEE0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461C223-0203-41EA-8E80-8FEEC3E624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3"/>
            <a:ext cx="2945659" cy="498135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BD3E8ED0-181E-441C-B226-85DA886891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889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411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4AE91465-F355-40C3-8B36-3C2E4C1ADBB3}" type="datetimeFigureOut">
              <a:rPr lang="th-TH" smtClean="0"/>
              <a:t>19/07/67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9" tIns="45499" rIns="90999" bIns="45499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0999" tIns="45499" rIns="90999" bIns="45499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D0E84DF1-3634-45C7-A617-D7983C36A64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3857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6624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8390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617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393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0932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3095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9009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7920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3213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4072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4DF1-3634-45C7-A617-D7983C36A64F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080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6DA3-36B8-46D4-85AF-63C81BF84B7F}" type="datetime1">
              <a:rPr lang="th-TH" smtClean="0"/>
              <a:t>19/07/67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9299872" y="44624"/>
            <a:ext cx="28448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cs typeface="+mj-cs"/>
              </a:defRPr>
            </a:lvl1pPr>
          </a:lstStyle>
          <a:p>
            <a:fld id="{95A4838A-E419-45C9-8CD3-C957FECF9882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395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B9F2-45F6-47AA-AFD2-E787C1769D7A}" type="datetime1">
              <a:rPr lang="th-TH" smtClean="0"/>
              <a:t>19/07/67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059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9491-B9B8-44E8-B278-3B7B336BBC66}" type="datetime1">
              <a:rPr lang="th-TH" smtClean="0"/>
              <a:t>19/07/67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106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D25A-CB24-4888-815F-2BD681ECBC3C}" type="datetime1">
              <a:rPr lang="th-TH" smtClean="0"/>
              <a:t>19/07/67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384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D044-F794-4CB9-93D5-ABEF32E4C32D}" type="datetime1">
              <a:rPr lang="th-TH" smtClean="0"/>
              <a:t>19/07/67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002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0C8E-181D-4D79-BF13-E31BDF05708B}" type="datetime1">
              <a:rPr lang="th-TH" smtClean="0"/>
              <a:t>19/07/67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20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3F3-06CC-4022-8D05-E465866931BB}" type="datetime1">
              <a:rPr lang="th-TH" smtClean="0"/>
              <a:t>19/07/67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239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B33C-41F1-485B-9303-6964BE8B6957}" type="datetime1">
              <a:rPr lang="th-TH" smtClean="0"/>
              <a:t>19/07/67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865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3D8A-784C-440D-B1F5-366D0E468CD3}" type="datetime1">
              <a:rPr lang="th-TH" smtClean="0"/>
              <a:t>19/07/67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527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DE94-6F89-4A76-A15C-217145DE4842}" type="datetime1">
              <a:rPr lang="th-TH" smtClean="0"/>
              <a:t>19/07/67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462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BC1E-69F4-472A-986E-C6BB42620FF4}" type="datetime1">
              <a:rPr lang="th-TH" smtClean="0"/>
              <a:t>19/07/67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222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C1587-1208-438B-9B37-BC919811B547}" type="datetime1">
              <a:rPr lang="th-TH" smtClean="0"/>
              <a:t>19/07/67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838A-E419-45C9-8CD3-C957FECF98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27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9F0EE6D-9572-41DE-888C-050DBF0E2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238"/>
            <a:ext cx="12192000" cy="1341120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9D8206D-5996-47F1-929F-1E4A84CC5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6472"/>
            <a:ext cx="12192000" cy="2663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DBD4CD-596B-4C4C-8F1A-0FD5AA641F37}"/>
              </a:ext>
            </a:extLst>
          </p:cNvPr>
          <p:cNvSpPr txBox="1"/>
          <p:nvPr/>
        </p:nvSpPr>
        <p:spPr>
          <a:xfrm>
            <a:off x="299356" y="4544541"/>
            <a:ext cx="115932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การชี้แจงงบประมาณรายจ่ายประจำปีงบประมาณ พ.ศ. 256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4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ต่อคณะอนุกรรมาธิการท้องถิ่น เทศบาลนคร เทศบาลเมือง เทศบาลตำบล และเงินอุดหนุนที่จัดสรร</a:t>
            </a:r>
          </a:p>
          <a:p>
            <a:pPr algn="ctr"/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ให้แก่องค์กรปกครองส่วนท้องถิ่น (องค์การบริหารส่วนตำบล) ของกรมส่งเสริมการปกครองท้องถิ่น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444254A-260C-4676-8DAA-DD4E8E97B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05218"/>
            <a:ext cx="12192000" cy="219018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EB4ED3DA-31A5-4F50-B24F-631EC52DC8C3}"/>
              </a:ext>
            </a:extLst>
          </p:cNvPr>
          <p:cNvSpPr txBox="1"/>
          <p:nvPr/>
        </p:nvSpPr>
        <p:spPr>
          <a:xfrm>
            <a:off x="8472265" y="32519"/>
            <a:ext cx="3648344" cy="1200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cs typeface="+mj-cs"/>
              </a:rPr>
              <a:t>วันที่ 24 ก.ค.2567 ช่วงบ่าย</a:t>
            </a:r>
          </a:p>
          <a:p>
            <a:pPr algn="ctr"/>
            <a:r>
              <a:rPr lang="th-TH" sz="3600" dirty="0">
                <a:cs typeface="+mj-cs"/>
              </a:rPr>
              <a:t>ลำดับที่10</a:t>
            </a:r>
          </a:p>
        </p:txBody>
      </p:sp>
      <p:sp>
        <p:nvSpPr>
          <p:cNvPr id="11" name="ชื่อเรื่อง 1">
            <a:extLst>
              <a:ext uri="{FF2B5EF4-FFF2-40B4-BE49-F238E27FC236}">
                <a16:creationId xmlns:a16="http://schemas.microsoft.com/office/drawing/2014/main" id="{0867E0C6-9E84-42D0-A544-7B701835BCE6}"/>
              </a:ext>
            </a:extLst>
          </p:cNvPr>
          <p:cNvSpPr txBox="1">
            <a:spLocks/>
          </p:cNvSpPr>
          <p:nvPr/>
        </p:nvSpPr>
        <p:spPr>
          <a:xfrm>
            <a:off x="493785" y="2411480"/>
            <a:ext cx="11377264" cy="1853557"/>
          </a:xfrm>
          <a:prstGeom prst="rect">
            <a:avLst/>
          </a:prstGeom>
          <a:ln w="31750" cap="flat" cmpd="tri" algn="ctr">
            <a:solidFill>
              <a:schemeClr val="accent6">
                <a:lumMod val="75000"/>
              </a:schemeClr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sz="3200" b="1" dirty="0">
                <a:solidFill>
                  <a:srgbClr val="0033CC"/>
                </a:solidFill>
                <a:latin typeface="TH NiramitIT๙" pitchFamily="2" charset="-34"/>
                <a:cs typeface="+mj-cs"/>
              </a:rPr>
            </a:b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การชี้แจงงบประมาณรายจ่ายประจำปีงบประมาณ พ.ศ.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2568 </a:t>
            </a:r>
            <a:b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แผนงานยุทธศาสตร์ส่งเสริมการกระจายอำนาจให้แก่องค์กรปกครองส่วนท้องถิ่น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72DCAF82-6424-44B0-8089-F88F7CBEB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896" y="1408520"/>
            <a:ext cx="1572344" cy="157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61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335360" y="239111"/>
            <a:ext cx="11737304" cy="813625"/>
          </a:xfrm>
          <a:prstGeom prst="rect">
            <a:avLst/>
          </a:prstGeom>
          <a:solidFill>
            <a:srgbClr val="FFEAA7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32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แผนการใช้จ่ายรายได้จากเงินอุดหนุน (งบประมาณ) ตามร่าง พ.ร.บ.</a:t>
            </a: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249400F5-23EF-4583-AB7A-4CB7AC35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39539"/>
            <a:ext cx="2844800" cy="365125"/>
          </a:xfrm>
        </p:spPr>
        <p:txBody>
          <a:bodyPr/>
          <a:lstStyle/>
          <a:p>
            <a:r>
              <a:rPr lang="th-TH" dirty="0"/>
              <a:t>หน้า 11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B20E98C-1F19-484B-22A0-B597D256F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224136" cy="1191183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5A9476B-B0AC-40A4-8CC3-E40DB3F6F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485106"/>
            <a:ext cx="11521280" cy="50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31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335360" y="239111"/>
            <a:ext cx="11737304" cy="813625"/>
          </a:xfrm>
          <a:prstGeom prst="rect">
            <a:avLst/>
          </a:prstGeom>
          <a:solidFill>
            <a:srgbClr val="FFEAA7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32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แผนการใช้จ่ายรายได้จากเงินอุดหนุน (งบประมาณ) ตามร่าง พ.ร.บ.</a:t>
            </a: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249400F5-23EF-4583-AB7A-4CB7AC35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39539"/>
            <a:ext cx="2844800" cy="365125"/>
          </a:xfrm>
        </p:spPr>
        <p:txBody>
          <a:bodyPr/>
          <a:lstStyle/>
          <a:p>
            <a:r>
              <a:rPr lang="th-TH" dirty="0"/>
              <a:t>หน้า 12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B20E98C-1F19-484B-22A0-B597D256F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224136" cy="1191183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749C253-E50B-4A6E-A241-49A22A249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731747"/>
            <a:ext cx="11449272" cy="47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56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335360" y="239111"/>
            <a:ext cx="11737304" cy="813625"/>
          </a:xfrm>
          <a:prstGeom prst="rect">
            <a:avLst/>
          </a:prstGeom>
          <a:solidFill>
            <a:srgbClr val="FFEAA7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32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แผนการใช้จ่ายรายได้จากเงินอุดหนุน (งบประมาณ) ตามร่าง พ.ร.บ.</a:t>
            </a: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249400F5-23EF-4583-AB7A-4CB7AC35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39539"/>
            <a:ext cx="2844800" cy="365125"/>
          </a:xfrm>
        </p:spPr>
        <p:txBody>
          <a:bodyPr/>
          <a:lstStyle/>
          <a:p>
            <a:r>
              <a:rPr lang="th-TH" dirty="0"/>
              <a:t>หน้า 13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B20E98C-1F19-484B-22A0-B597D256F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224136" cy="1191183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0C6D70B-5F88-44ED-AC1D-5F30C12A7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336614"/>
            <a:ext cx="11449272" cy="530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46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2711624" y="2079499"/>
            <a:ext cx="7128792" cy="2861669"/>
          </a:xfrm>
          <a:prstGeom prst="rect">
            <a:avLst/>
          </a:prstGeom>
          <a:ln w="31750" cap="flat" cmpd="tri" algn="ctr">
            <a:solidFill>
              <a:schemeClr val="accent6">
                <a:lumMod val="75000"/>
              </a:schemeClr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th-TH" sz="5400" b="1" dirty="0">
                <a:solidFill>
                  <a:srgbClr val="0033CC"/>
                </a:solidFill>
                <a:latin typeface="TH NiramitIT๙" pitchFamily="2" charset="-34"/>
                <a:cs typeface="+mj-cs"/>
              </a:rPr>
            </a:br>
            <a:r>
              <a:rPr lang="th-TH" sz="5400" b="1" dirty="0">
                <a:solidFill>
                  <a:srgbClr val="0033CC"/>
                </a:solidFill>
                <a:latin typeface="TH NiramitIT๙" pitchFamily="2" charset="-34"/>
                <a:cs typeface="+mj-cs"/>
              </a:rPr>
              <a:t>เทศบาลนครขอนแก่น</a:t>
            </a:r>
          </a:p>
          <a:p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ขอขอบคุณ</a:t>
            </a:r>
            <a:endParaRPr lang="th-TH" sz="4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ตัวแทนหมายเลขสไลด์ 2">
            <a:extLst>
              <a:ext uri="{FF2B5EF4-FFF2-40B4-BE49-F238E27FC236}">
                <a16:creationId xmlns:a16="http://schemas.microsoft.com/office/drawing/2014/main" id="{3172E605-1701-4914-B350-7BFCC4DD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352" y="111547"/>
            <a:ext cx="2844800" cy="365125"/>
          </a:xfrm>
        </p:spPr>
        <p:txBody>
          <a:bodyPr/>
          <a:lstStyle/>
          <a:p>
            <a:r>
              <a:rPr lang="th-TH" dirty="0"/>
              <a:t>หน้า 14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E100376-6CDE-9539-E344-3E58A1F9A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20" y="1280854"/>
            <a:ext cx="1674359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1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05F7F5B-E97B-491C-800A-D41A002450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3615" y="348314"/>
            <a:ext cx="11220523" cy="73500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44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รายนามผู้ชี้แจง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EC7A73EA-9C40-4679-85D7-A47BA49D66AF}"/>
              </a:ext>
            </a:extLst>
          </p:cNvPr>
          <p:cNvSpPr txBox="1"/>
          <p:nvPr/>
        </p:nvSpPr>
        <p:spPr>
          <a:xfrm>
            <a:off x="2522994" y="3217028"/>
            <a:ext cx="318744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นายธีระศักดิ์  </a:t>
            </a:r>
            <a:r>
              <a:rPr lang="th-TH" sz="20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ฑีฆา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ยุพันธุ์	</a:t>
            </a:r>
          </a:p>
          <a:p>
            <a:pPr algn="ctr"/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นายกเทศมนตรี</a:t>
            </a:r>
          </a:p>
          <a:p>
            <a:pPr algn="ctr"/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เทศบาลนครขอนแก่น</a:t>
            </a:r>
          </a:p>
        </p:txBody>
      </p:sp>
      <p:sp>
        <p:nvSpPr>
          <p:cNvPr id="14" name="ตัวแทนหมายเลขสไลด์ 2">
            <a:extLst>
              <a:ext uri="{FF2B5EF4-FFF2-40B4-BE49-F238E27FC236}">
                <a16:creationId xmlns:a16="http://schemas.microsoft.com/office/drawing/2014/main" id="{0F005795-9B1D-43A4-95A9-6EFA0D47C94D}"/>
              </a:ext>
            </a:extLst>
          </p:cNvPr>
          <p:cNvSpPr txBox="1">
            <a:spLocks/>
          </p:cNvSpPr>
          <p:nvPr/>
        </p:nvSpPr>
        <p:spPr>
          <a:xfrm>
            <a:off x="9192344" y="-2738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dirty="0">
                <a:solidFill>
                  <a:schemeClr val="tx1"/>
                </a:solidFill>
                <a:cs typeface="+mj-cs"/>
              </a:rPr>
              <a:t>หน้า 2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D7D3BAA9-15D5-422E-8E70-F4FD0CFCFCFB}"/>
              </a:ext>
            </a:extLst>
          </p:cNvPr>
          <p:cNvSpPr txBox="1"/>
          <p:nvPr/>
        </p:nvSpPr>
        <p:spPr>
          <a:xfrm>
            <a:off x="2503013" y="5154507"/>
            <a:ext cx="320743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นายธวัชชัย  วนาพิทักษ์กุล</a:t>
            </a:r>
          </a:p>
          <a:p>
            <a:pPr algn="ctr"/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ผู้อำนวยการส่วนควบคุมการก่อสร้าง</a:t>
            </a:r>
          </a:p>
          <a:p>
            <a:pPr algn="ctr"/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อาคารและผังเมือง</a:t>
            </a:r>
          </a:p>
          <a:p>
            <a:pPr algn="ctr"/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เทศบาลนครขอนแก่น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89DF9EE3-BF0A-4292-8687-79D3FD797C94}"/>
              </a:ext>
            </a:extLst>
          </p:cNvPr>
          <p:cNvSpPr txBox="1"/>
          <p:nvPr/>
        </p:nvSpPr>
        <p:spPr>
          <a:xfrm>
            <a:off x="8709903" y="5315165"/>
            <a:ext cx="290449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i="0" u="none" strike="noStrike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นางเมธ</a:t>
            </a:r>
            <a:r>
              <a:rPr lang="th-TH" sz="2000" b="1" i="0" u="none" strike="noStrike" dirty="0" err="1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ินี</a:t>
            </a:r>
            <a:r>
              <a:rPr lang="th-TH" sz="2000" b="1" i="0" u="none" strike="noStrike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สุดเสนาะ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หัวหน้าฝ่ายงบประมาณ</a:t>
            </a:r>
          </a:p>
          <a:p>
            <a:pPr algn="ctr"/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เทศบาลนครขอนแก่น</a:t>
            </a: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232FED08-7D27-45BB-A923-ECFFC4C8A996}"/>
              </a:ext>
            </a:extLst>
          </p:cNvPr>
          <p:cNvSpPr txBox="1"/>
          <p:nvPr/>
        </p:nvSpPr>
        <p:spPr>
          <a:xfrm>
            <a:off x="8709903" y="3217028"/>
            <a:ext cx="290449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นางกฤษณา  แสนสอาด</a:t>
            </a:r>
          </a:p>
          <a:p>
            <a:pPr algn="ctr"/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รองปลัดเทศบาลนครขอนแก่น</a:t>
            </a:r>
          </a:p>
          <a:p>
            <a:pPr algn="ctr"/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เทศบาลนครขอนแก่น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3C39A10-80EF-A83A-3C3E-ED1729369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0" y="116632"/>
            <a:ext cx="1165921" cy="117894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6570A41-8D03-FC8D-1B4F-3C2B54193B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8869" r="12495" b="11197"/>
          <a:stretch/>
        </p:blipFill>
        <p:spPr>
          <a:xfrm>
            <a:off x="753615" y="2396816"/>
            <a:ext cx="1541309" cy="2081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7B095C9-ABBA-4E0B-8BB4-BC116DB6D0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" b="5185"/>
          <a:stretch/>
        </p:blipFill>
        <p:spPr>
          <a:xfrm>
            <a:off x="7145762" y="4928691"/>
            <a:ext cx="1389569" cy="1823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D87770DC-F725-4943-BFE4-32E16FC4F4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187"/>
          <a:stretch/>
        </p:blipFill>
        <p:spPr>
          <a:xfrm>
            <a:off x="753615" y="4899350"/>
            <a:ext cx="1525962" cy="1842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แผนผังลําดับงาน: กระบวนการสำรอง 15">
            <a:extLst>
              <a:ext uri="{FF2B5EF4-FFF2-40B4-BE49-F238E27FC236}">
                <a16:creationId xmlns:a16="http://schemas.microsoft.com/office/drawing/2014/main" id="{9559BA81-ADDE-4513-B99A-342CD25143FF}"/>
              </a:ext>
            </a:extLst>
          </p:cNvPr>
          <p:cNvSpPr/>
          <p:nvPr/>
        </p:nvSpPr>
        <p:spPr>
          <a:xfrm>
            <a:off x="2422860" y="1402063"/>
            <a:ext cx="7346280" cy="100453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วิสัยทัศน์เทศบาลนครขอนแก่น 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defRPr/>
            </a:pPr>
            <a:r>
              <a:rPr lang="th-TH" sz="2500" b="1" i="0" u="none" strike="noStrike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"พัฒนาเมืองสู่สากล  สร้างสังคมแห่งความสุข"</a:t>
            </a:r>
            <a:r>
              <a:rPr lang="th-TH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870283BE-33BA-4F3C-B54F-89CD1FFEB1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151"/>
          <a:stretch/>
        </p:blipFill>
        <p:spPr>
          <a:xfrm>
            <a:off x="7173672" y="2698478"/>
            <a:ext cx="1338961" cy="1810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429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335360" y="239111"/>
            <a:ext cx="11737304" cy="8136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32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สรุปภาพรวมรายได้ ที่ เทศบาลนครขอนแก่น นำไปเป็นรายจ่ายในปีงบประมาณ พ.ศ. 2568</a:t>
            </a: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249400F5-23EF-4583-AB7A-4CB7AC35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39539"/>
            <a:ext cx="2844800" cy="365125"/>
          </a:xfrm>
        </p:spPr>
        <p:txBody>
          <a:bodyPr/>
          <a:lstStyle/>
          <a:p>
            <a:r>
              <a:rPr lang="th-TH" dirty="0"/>
              <a:t>หน้า 3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B20E98C-1F19-484B-22A0-B597D256F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224136" cy="1191183"/>
          </a:xfrm>
          <a:prstGeom prst="rect">
            <a:avLst/>
          </a:prstGeom>
        </p:spPr>
      </p:pic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A54AB994-0570-40AC-8787-8ECF71BB0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805994"/>
              </p:ext>
            </p:extLst>
          </p:nvPr>
        </p:nvGraphicFramePr>
        <p:xfrm>
          <a:off x="479376" y="4887442"/>
          <a:ext cx="11161241" cy="1656184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68375756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28034343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83466569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00970971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916414267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val="1108336900"/>
                    </a:ext>
                  </a:extLst>
                </a:gridCol>
              </a:tblGrid>
              <a:tr h="8393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สถานะการเงิน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เงินนอกงบประมาณสะสมคงเหลือยกมา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รายได้ประเภทเงินนอกงบประมาณ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รวมเงินนอกงบประมาณทั้งสิ้น (1.+ 2.)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นำไปสมทบกับงบประมาณ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  <a:b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(3. - 4.)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829025"/>
                  </a:ext>
                </a:extLst>
              </a:tr>
              <a:tr h="81680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532,539,000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789,576,700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1,322,115,700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1,322,115,700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36363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3766F48F-E2A4-4B6A-B5CD-7BAF4B88B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141862"/>
              </p:ext>
            </p:extLst>
          </p:nvPr>
        </p:nvGraphicFramePr>
        <p:xfrm>
          <a:off x="1262642" y="1689297"/>
          <a:ext cx="9949391" cy="1976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37614">
                  <a:extLst>
                    <a:ext uri="{9D8B030D-6E8A-4147-A177-3AD203B41FA5}">
                      <a16:colId xmlns:a16="http://schemas.microsoft.com/office/drawing/2014/main" val="3143491231"/>
                    </a:ext>
                  </a:extLst>
                </a:gridCol>
                <a:gridCol w="2811777">
                  <a:extLst>
                    <a:ext uri="{9D8B030D-6E8A-4147-A177-3AD203B41FA5}">
                      <a16:colId xmlns:a16="http://schemas.microsoft.com/office/drawing/2014/main" val="3291818015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รายได้ที่ท้องถิ่นจัดเก็บเอง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289,976,700  บาท 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20645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รายได้ที่รัฐบาลจัดเก็บให้และจัดสรรให้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499,600,000  บาท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38354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รายได้จากเงินอุดหนุน (งบประมาณ) ตามร่าง พ.ร.บ.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sng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985,921,600  บาท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29482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รวมรายได้ท้องถิ่น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1" i="0" u="dbl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1,775,498,300  บาท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675658"/>
                  </a:ext>
                </a:extLst>
              </a:tr>
            </a:tbl>
          </a:graphicData>
        </a:graphic>
      </p:graphicFrame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B3F22C2-1E57-4E69-AD0D-78A6BD29DDC0}"/>
              </a:ext>
            </a:extLst>
          </p:cNvPr>
          <p:cNvSpPr/>
          <p:nvPr/>
        </p:nvSpPr>
        <p:spPr>
          <a:xfrm>
            <a:off x="3027801" y="4301978"/>
            <a:ext cx="8184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เงินนอกงบประมาณและแผนการใช้จ่ายปีงบประมาณ พ.ศ. 2568</a:t>
            </a:r>
          </a:p>
        </p:txBody>
      </p:sp>
    </p:spTree>
    <p:extLst>
      <p:ext uri="{BB962C8B-B14F-4D97-AF65-F5344CB8AC3E}">
        <p14:creationId xmlns:p14="http://schemas.microsoft.com/office/powerpoint/2010/main" val="274572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1357991-4C17-4E10-B35C-9B8855CB2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04" y="1231992"/>
            <a:ext cx="10848975" cy="5419725"/>
          </a:xfrm>
          <a:prstGeom prst="rect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335360" y="239111"/>
            <a:ext cx="11737304" cy="813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32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แผนการใช้จ่ายเงินรายได้ที่ท้องถิ่นจัดเก็บเอง และรายได้ที่รัฐบาลจัดเก็บให้และจัดสรรให้</a:t>
            </a: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249400F5-23EF-4583-AB7A-4CB7AC35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39539"/>
            <a:ext cx="2844800" cy="365125"/>
          </a:xfrm>
        </p:spPr>
        <p:txBody>
          <a:bodyPr/>
          <a:lstStyle/>
          <a:p>
            <a:r>
              <a:rPr lang="th-TH" dirty="0"/>
              <a:t>หน้า 4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B20E98C-1F19-484B-22A0-B597D256F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16632"/>
            <a:ext cx="1224136" cy="11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8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335360" y="239111"/>
            <a:ext cx="11737304" cy="813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32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แผนการใช้จ่ายเงินรายได้ที่ท้องถิ่นจัดเก็บเอง และรายได้ที่รัฐบาลจัดเก็บให้และจัดสรรให้</a:t>
            </a: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249400F5-23EF-4583-AB7A-4CB7AC35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39539"/>
            <a:ext cx="2844800" cy="365125"/>
          </a:xfrm>
        </p:spPr>
        <p:txBody>
          <a:bodyPr/>
          <a:lstStyle/>
          <a:p>
            <a:r>
              <a:rPr lang="th-TH" dirty="0"/>
              <a:t>หน้า 5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B20E98C-1F19-484B-22A0-B597D256F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224136" cy="119118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7F4F216-6934-48EB-884C-2C58BB4D1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2" y="1785937"/>
            <a:ext cx="108489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2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00F96DD-20FC-4F10-85BB-8BBBB7516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2" y="1383078"/>
            <a:ext cx="11547969" cy="5354738"/>
          </a:xfrm>
          <a:prstGeom prst="rect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335360" y="239111"/>
            <a:ext cx="11737304" cy="813625"/>
          </a:xfrm>
          <a:prstGeom prst="rect">
            <a:avLst/>
          </a:prstGeom>
          <a:solidFill>
            <a:srgbClr val="FFEAA7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32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แผนการใช้จ่ายรายได้จากเงินอุดหนุน (งบประมาณ) ตามร่าง พ.ร.บ.</a:t>
            </a: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249400F5-23EF-4583-AB7A-4CB7AC35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39539"/>
            <a:ext cx="2844800" cy="365125"/>
          </a:xfrm>
        </p:spPr>
        <p:txBody>
          <a:bodyPr/>
          <a:lstStyle/>
          <a:p>
            <a:r>
              <a:rPr lang="th-TH" dirty="0"/>
              <a:t>หน้า 7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B20E98C-1F19-484B-22A0-B597D256F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16632"/>
            <a:ext cx="1224136" cy="11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2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335360" y="239111"/>
            <a:ext cx="11737304" cy="813625"/>
          </a:xfrm>
          <a:prstGeom prst="rect">
            <a:avLst/>
          </a:prstGeom>
          <a:solidFill>
            <a:srgbClr val="FFEAA7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32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แผนการใช้จ่ายรายได้จากเงินอุดหนุน (งบประมาณ) ตามร่าง พ.ร.บ.</a:t>
            </a: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249400F5-23EF-4583-AB7A-4CB7AC35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39539"/>
            <a:ext cx="2844800" cy="365125"/>
          </a:xfrm>
        </p:spPr>
        <p:txBody>
          <a:bodyPr/>
          <a:lstStyle/>
          <a:p>
            <a:r>
              <a:rPr lang="th-TH" dirty="0"/>
              <a:t>หน้า 8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B20E98C-1F19-484B-22A0-B597D256F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224136" cy="1191183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7F07D943-C7BD-4F71-89AC-5ED44DBD1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315147"/>
            <a:ext cx="11521280" cy="534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14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335360" y="239111"/>
            <a:ext cx="11737304" cy="813625"/>
          </a:xfrm>
          <a:prstGeom prst="rect">
            <a:avLst/>
          </a:prstGeom>
          <a:solidFill>
            <a:srgbClr val="FFEAA7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32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แผนการใช้จ่ายรายได้จากเงินอุดหนุน (งบประมาณ) ตามร่าง พ.ร.บ.</a:t>
            </a: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249400F5-23EF-4583-AB7A-4CB7AC35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39539"/>
            <a:ext cx="2844800" cy="365125"/>
          </a:xfrm>
        </p:spPr>
        <p:txBody>
          <a:bodyPr/>
          <a:lstStyle/>
          <a:p>
            <a:r>
              <a:rPr lang="th-TH" dirty="0"/>
              <a:t>หน้า 9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B20E98C-1F19-484B-22A0-B597D256F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224136" cy="1191183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FE05A25-9FD7-4EC5-97B4-6381799AE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485832"/>
            <a:ext cx="11521280" cy="50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270932" y="314374"/>
            <a:ext cx="11932812" cy="9311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ko-KR" altLang="en-US" sz="3200" b="1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00357AFD-AFB7-485A-BC13-B7463566F44C}"/>
              </a:ext>
            </a:extLst>
          </p:cNvPr>
          <p:cNvSpPr txBox="1">
            <a:spLocks/>
          </p:cNvSpPr>
          <p:nvPr/>
        </p:nvSpPr>
        <p:spPr>
          <a:xfrm>
            <a:off x="335360" y="239111"/>
            <a:ext cx="11737304" cy="813625"/>
          </a:xfrm>
          <a:prstGeom prst="rect">
            <a:avLst/>
          </a:prstGeom>
          <a:solidFill>
            <a:srgbClr val="FFEAA7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altLang="ko-KR" sz="3200" b="1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แผนการใช้จ่ายรายได้จากเงินอุดหนุน (งบประมาณ) ตามร่าง พ.ร.บ.</a:t>
            </a: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249400F5-23EF-4583-AB7A-4CB7AC35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39539"/>
            <a:ext cx="2844800" cy="365125"/>
          </a:xfrm>
        </p:spPr>
        <p:txBody>
          <a:bodyPr/>
          <a:lstStyle/>
          <a:p>
            <a:r>
              <a:rPr lang="th-TH" dirty="0"/>
              <a:t>หน้า 10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B20E98C-1F19-484B-22A0-B597D256F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224136" cy="1191183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76FE800-E0AD-4CC6-8EDC-1424DA070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278230"/>
            <a:ext cx="11449272" cy="540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91434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5758</TotalTime>
  <Words>435</Words>
  <Application>Microsoft Office PowerPoint</Application>
  <PresentationFormat>แบบจอกว้าง</PresentationFormat>
  <Paragraphs>78</Paragraphs>
  <Slides>13</Slides>
  <Notes>11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0" baseType="lpstr">
      <vt:lpstr>Angsana New</vt:lpstr>
      <vt:lpstr>Arial</vt:lpstr>
      <vt:lpstr>Calibri</vt:lpstr>
      <vt:lpstr>Cordia New</vt:lpstr>
      <vt:lpstr>TH NiramitIT๙</vt:lpstr>
      <vt:lpstr>TH SarabunPSK</vt:lpstr>
      <vt:lpstr>ชุดรูปแบบของ Office</vt:lpstr>
      <vt:lpstr>งานนำเสนอ PowerPoint</vt:lpstr>
      <vt:lpstr>รายนามผู้ชี้แจง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MO</dc:creator>
  <cp:lastModifiedBy>User</cp:lastModifiedBy>
  <cp:revision>520</cp:revision>
  <cp:lastPrinted>2022-06-25T03:03:12Z</cp:lastPrinted>
  <dcterms:created xsi:type="dcterms:W3CDTF">2020-06-29T02:37:46Z</dcterms:created>
  <dcterms:modified xsi:type="dcterms:W3CDTF">2024-07-19T04:29:37Z</dcterms:modified>
</cp:coreProperties>
</file>